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74" r:id="rId3"/>
    <p:sldId id="257" r:id="rId4"/>
    <p:sldId id="258" r:id="rId5"/>
    <p:sldId id="259" r:id="rId6"/>
    <p:sldId id="260" r:id="rId7"/>
    <p:sldId id="262" r:id="rId8"/>
    <p:sldId id="263" r:id="rId9"/>
    <p:sldId id="265" r:id="rId10"/>
    <p:sldId id="275" r:id="rId11"/>
    <p:sldId id="276" r:id="rId12"/>
    <p:sldId id="277" r:id="rId13"/>
    <p:sldId id="278" r:id="rId14"/>
    <p:sldId id="280" r:id="rId15"/>
    <p:sldId id="289" r:id="rId16"/>
    <p:sldId id="290" r:id="rId17"/>
    <p:sldId id="291" r:id="rId18"/>
    <p:sldId id="292" r:id="rId19"/>
    <p:sldId id="293" r:id="rId20"/>
    <p:sldId id="294" r:id="rId21"/>
    <p:sldId id="295" r:id="rId22"/>
    <p:sldId id="296" r:id="rId23"/>
    <p:sldId id="279" r:id="rId24"/>
    <p:sldId id="281" r:id="rId25"/>
    <p:sldId id="282" r:id="rId26"/>
    <p:sldId id="283" r:id="rId27"/>
    <p:sldId id="284" r:id="rId28"/>
    <p:sldId id="285" r:id="rId29"/>
    <p:sldId id="261" r:id="rId30"/>
    <p:sldId id="264" r:id="rId31"/>
    <p:sldId id="286" r:id="rId32"/>
    <p:sldId id="297" r:id="rId3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472" y="1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15" name="Date Placeholder 14"/>
          <p:cNvSpPr>
            <a:spLocks noGrp="1"/>
          </p:cNvSpPr>
          <p:nvPr>
            <p:ph type="dt" sz="half" idx="10"/>
          </p:nvPr>
        </p:nvSpPr>
        <p:spPr/>
        <p:txBody>
          <a:bodyPr/>
          <a:lstStyle/>
          <a:p>
            <a:fld id="{8A5E0676-4DB6-47AF-968C-D441D53DE3D3}" type="datetimeFigureOut">
              <a:rPr lang="de-DE" smtClean="0"/>
              <a:pPr/>
              <a:t>19/03/15</a:t>
            </a:fld>
            <a:endParaRPr lang="de-DE"/>
          </a:p>
        </p:txBody>
      </p:sp>
      <p:sp>
        <p:nvSpPr>
          <p:cNvPr id="16" name="Slide Number Placeholder 15"/>
          <p:cNvSpPr>
            <a:spLocks noGrp="1"/>
          </p:cNvSpPr>
          <p:nvPr>
            <p:ph type="sldNum" sz="quarter" idx="11"/>
          </p:nvPr>
        </p:nvSpPr>
        <p:spPr/>
        <p:txBody>
          <a:bodyPr/>
          <a:lstStyle/>
          <a:p>
            <a:fld id="{68F9CDE4-0426-4AFB-8FA9-E3E33477F189}" type="slidenum">
              <a:rPr lang="de-DE" smtClean="0"/>
              <a:pPr/>
              <a:t>‹#›</a:t>
            </a:fld>
            <a:endParaRPr lang="de-DE"/>
          </a:p>
        </p:txBody>
      </p:sp>
      <p:sp>
        <p:nvSpPr>
          <p:cNvPr id="17" name="Footer Placeholder 16"/>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A5E0676-4DB6-47AF-968C-D441D53DE3D3}" type="datetimeFigureOut">
              <a:rPr lang="de-DE" smtClean="0"/>
              <a:pPr/>
              <a:t>19/03/15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8F9CDE4-0426-4AFB-8FA9-E3E33477F18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A5E0676-4DB6-47AF-968C-D441D53DE3D3}" type="datetimeFigureOut">
              <a:rPr lang="de-DE" smtClean="0"/>
              <a:pPr/>
              <a:t>19/03/15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8F9CDE4-0426-4AFB-8FA9-E3E33477F189}"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3" name="Title 12"/>
          <p:cNvSpPr>
            <a:spLocks noGrp="1"/>
          </p:cNvSpPr>
          <p:nvPr>
            <p:ph type="title"/>
          </p:nvPr>
        </p:nvSpPr>
        <p:spPr/>
        <p:txBody>
          <a:bodyPr/>
          <a:lstStyle/>
          <a:p>
            <a:r>
              <a:rPr lang="de-DE" smtClean="0"/>
              <a:t>Titelmasterformat durch Klicken bearbeiten</a:t>
            </a:r>
            <a:endParaRPr lang="en-US"/>
          </a:p>
        </p:txBody>
      </p:sp>
      <p:sp>
        <p:nvSpPr>
          <p:cNvPr id="14" name="Date Placeholder 13"/>
          <p:cNvSpPr>
            <a:spLocks noGrp="1"/>
          </p:cNvSpPr>
          <p:nvPr>
            <p:ph type="dt" sz="half" idx="10"/>
          </p:nvPr>
        </p:nvSpPr>
        <p:spPr/>
        <p:txBody>
          <a:bodyPr/>
          <a:lstStyle/>
          <a:p>
            <a:fld id="{8A5E0676-4DB6-47AF-968C-D441D53DE3D3}" type="datetimeFigureOut">
              <a:rPr lang="de-DE" smtClean="0"/>
              <a:pPr/>
              <a:t>19/03/15</a:t>
            </a:fld>
            <a:endParaRPr lang="de-DE"/>
          </a:p>
        </p:txBody>
      </p:sp>
      <p:sp>
        <p:nvSpPr>
          <p:cNvPr id="15" name="Slide Number Placeholder 14"/>
          <p:cNvSpPr>
            <a:spLocks noGrp="1"/>
          </p:cNvSpPr>
          <p:nvPr>
            <p:ph type="sldNum" sz="quarter" idx="11"/>
          </p:nvPr>
        </p:nvSpPr>
        <p:spPr/>
        <p:txBody>
          <a:bodyPr/>
          <a:lstStyle/>
          <a:p>
            <a:fld id="{68F9CDE4-0426-4AFB-8FA9-E3E33477F189}" type="slidenum">
              <a:rPr lang="de-DE" smtClean="0"/>
              <a:pPr/>
              <a:t>‹#›</a:t>
            </a:fld>
            <a:endParaRPr lang="de-DE"/>
          </a:p>
        </p:txBody>
      </p:sp>
      <p:sp>
        <p:nvSpPr>
          <p:cNvPr id="16" name="Footer Placeholder 15"/>
          <p:cNvSpPr>
            <a:spLocks noGrp="1"/>
          </p:cNvSpPr>
          <p:nvPr>
            <p:ph type="ftr" sz="quarter" idx="12"/>
          </p:nvPr>
        </p:nvSpPr>
        <p:spPr/>
        <p:txBody>
          <a:bodyPr/>
          <a:lstStyle/>
          <a:p>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12" name="Date Placeholder 11"/>
          <p:cNvSpPr>
            <a:spLocks noGrp="1"/>
          </p:cNvSpPr>
          <p:nvPr>
            <p:ph type="dt" sz="half" idx="10"/>
          </p:nvPr>
        </p:nvSpPr>
        <p:spPr/>
        <p:txBody>
          <a:bodyPr/>
          <a:lstStyle/>
          <a:p>
            <a:fld id="{8A5E0676-4DB6-47AF-968C-D441D53DE3D3}" type="datetimeFigureOut">
              <a:rPr lang="de-DE" smtClean="0"/>
              <a:pPr/>
              <a:t>19/03/15</a:t>
            </a:fld>
            <a:endParaRPr lang="de-DE"/>
          </a:p>
        </p:txBody>
      </p:sp>
      <p:sp>
        <p:nvSpPr>
          <p:cNvPr id="13" name="Slide Number Placeholder 12"/>
          <p:cNvSpPr>
            <a:spLocks noGrp="1"/>
          </p:cNvSpPr>
          <p:nvPr>
            <p:ph type="sldNum" sz="quarter" idx="11"/>
          </p:nvPr>
        </p:nvSpPr>
        <p:spPr/>
        <p:txBody>
          <a:bodyPr/>
          <a:lstStyle/>
          <a:p>
            <a:fld id="{68F9CDE4-0426-4AFB-8FA9-E3E33477F189}" type="slidenum">
              <a:rPr lang="de-DE" smtClean="0"/>
              <a:pPr/>
              <a:t>‹#›</a:t>
            </a:fld>
            <a:endParaRPr lang="de-DE"/>
          </a:p>
        </p:txBody>
      </p:sp>
      <p:sp>
        <p:nvSpPr>
          <p:cNvPr id="14" name="Footer Placeholder 13"/>
          <p:cNvSpPr>
            <a:spLocks noGrp="1"/>
          </p:cNvSpPr>
          <p:nvPr>
            <p:ph type="ftr" sz="quarter" idx="12"/>
          </p:nvPr>
        </p:nvSpPr>
        <p:spPr/>
        <p:txBody>
          <a:bodyPr/>
          <a:lstStyle/>
          <a:p>
            <a:endParaRPr lang="de-DE"/>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de-DE" smtClean="0"/>
              <a:t>Titelmasterformat durch Klicken bearbeiten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A5E0676-4DB6-47AF-968C-D441D53DE3D3}" type="datetimeFigureOut">
              <a:rPr lang="de-DE" smtClean="0"/>
              <a:pPr/>
              <a:t>19/03/15</a:t>
            </a:fld>
            <a:endParaRPr lang="de-DE"/>
          </a:p>
        </p:txBody>
      </p:sp>
      <p:sp>
        <p:nvSpPr>
          <p:cNvPr id="9" name="Slide Number Placeholder 8"/>
          <p:cNvSpPr>
            <a:spLocks noGrp="1"/>
          </p:cNvSpPr>
          <p:nvPr>
            <p:ph type="sldNum" sz="quarter" idx="11"/>
          </p:nvPr>
        </p:nvSpPr>
        <p:spPr/>
        <p:txBody>
          <a:bodyPr/>
          <a:lstStyle/>
          <a:p>
            <a:fld id="{68F9CDE4-0426-4AFB-8FA9-E3E33477F189}" type="slidenum">
              <a:rPr lang="de-DE" smtClean="0"/>
              <a:pPr/>
              <a:t>‹#›</a:t>
            </a:fld>
            <a:endParaRPr lang="de-DE"/>
          </a:p>
        </p:txBody>
      </p:sp>
      <p:sp>
        <p:nvSpPr>
          <p:cNvPr id="10" name="Footer Placeholder 9"/>
          <p:cNvSpPr>
            <a:spLocks noGrp="1"/>
          </p:cNvSpPr>
          <p:nvPr>
            <p:ph type="ftr" sz="quarter" idx="12"/>
          </p:nvPr>
        </p:nvSpPr>
        <p:spPr/>
        <p:txBody>
          <a:bodyPr/>
          <a:lstStyle/>
          <a:p>
            <a:endParaRPr lang="de-DE"/>
          </a:p>
        </p:txBody>
      </p:sp>
      <p:sp>
        <p:nvSpPr>
          <p:cNvPr id="11" name="Title 10"/>
          <p:cNvSpPr>
            <a:spLocks noGrp="1"/>
          </p:cNvSpPr>
          <p:nvPr>
            <p:ph type="title"/>
          </p:nvPr>
        </p:nvSpPr>
        <p:spPr/>
        <p:txBody>
          <a:bodyPr/>
          <a:lstStyle/>
          <a:p>
            <a:r>
              <a:rPr lang="de-DE" smtClean="0"/>
              <a:t>Titelmasterformat durch Klicken bearbeiten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de-DE" smtClean="0"/>
              <a:t>Titelmasterformat durch Klicken bearbeiten</a:t>
            </a:r>
            <a:endParaRPr lang="en-US" dirty="0"/>
          </a:p>
        </p:txBody>
      </p:sp>
      <p:sp>
        <p:nvSpPr>
          <p:cNvPr id="14" name="Date Placeholder 13"/>
          <p:cNvSpPr>
            <a:spLocks noGrp="1"/>
          </p:cNvSpPr>
          <p:nvPr>
            <p:ph type="dt" sz="half" idx="10"/>
          </p:nvPr>
        </p:nvSpPr>
        <p:spPr/>
        <p:txBody>
          <a:bodyPr/>
          <a:lstStyle/>
          <a:p>
            <a:fld id="{8A5E0676-4DB6-47AF-968C-D441D53DE3D3}" type="datetimeFigureOut">
              <a:rPr lang="de-DE" smtClean="0"/>
              <a:pPr/>
              <a:t>19/03/15</a:t>
            </a:fld>
            <a:endParaRPr lang="de-DE"/>
          </a:p>
        </p:txBody>
      </p:sp>
      <p:sp>
        <p:nvSpPr>
          <p:cNvPr id="15" name="Slide Number Placeholder 14"/>
          <p:cNvSpPr>
            <a:spLocks noGrp="1"/>
          </p:cNvSpPr>
          <p:nvPr>
            <p:ph type="sldNum" sz="quarter" idx="11"/>
          </p:nvPr>
        </p:nvSpPr>
        <p:spPr/>
        <p:txBody>
          <a:bodyPr/>
          <a:lstStyle/>
          <a:p>
            <a:fld id="{68F9CDE4-0426-4AFB-8FA9-E3E33477F189}" type="slidenum">
              <a:rPr lang="de-DE" smtClean="0"/>
              <a:pPr/>
              <a:t>‹#›</a:t>
            </a:fld>
            <a:endParaRPr lang="de-DE"/>
          </a:p>
        </p:txBody>
      </p:sp>
      <p:sp>
        <p:nvSpPr>
          <p:cNvPr id="16" name="Footer Placeholder 15"/>
          <p:cNvSpPr>
            <a:spLocks noGrp="1"/>
          </p:cNvSpPr>
          <p:nvPr>
            <p:ph type="ftr" sz="quarter" idx="12"/>
          </p:nvPr>
        </p:nvSpPr>
        <p:spPr/>
        <p:txBody>
          <a:bodyPr/>
          <a:lstStyle/>
          <a:p>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a:p>
        </p:txBody>
      </p:sp>
      <p:sp>
        <p:nvSpPr>
          <p:cNvPr id="7" name="Date Placeholder 6"/>
          <p:cNvSpPr>
            <a:spLocks noGrp="1"/>
          </p:cNvSpPr>
          <p:nvPr>
            <p:ph type="dt" sz="half" idx="10"/>
          </p:nvPr>
        </p:nvSpPr>
        <p:spPr/>
        <p:txBody>
          <a:bodyPr/>
          <a:lstStyle/>
          <a:p>
            <a:fld id="{8A5E0676-4DB6-47AF-968C-D441D53DE3D3}" type="datetimeFigureOut">
              <a:rPr lang="de-DE" smtClean="0"/>
              <a:pPr/>
              <a:t>19/03/15</a:t>
            </a:fld>
            <a:endParaRPr lang="de-DE"/>
          </a:p>
        </p:txBody>
      </p:sp>
      <p:sp>
        <p:nvSpPr>
          <p:cNvPr id="8" name="Slide Number Placeholder 7"/>
          <p:cNvSpPr>
            <a:spLocks noGrp="1"/>
          </p:cNvSpPr>
          <p:nvPr>
            <p:ph type="sldNum" sz="quarter" idx="11"/>
          </p:nvPr>
        </p:nvSpPr>
        <p:spPr/>
        <p:txBody>
          <a:bodyPr/>
          <a:lstStyle/>
          <a:p>
            <a:fld id="{68F9CDE4-0426-4AFB-8FA9-E3E33477F189}" type="slidenum">
              <a:rPr lang="de-DE" smtClean="0"/>
              <a:pPr/>
              <a:t>‹#›</a:t>
            </a:fld>
            <a:endParaRPr lang="de-DE"/>
          </a:p>
        </p:txBody>
      </p:sp>
      <p:sp>
        <p:nvSpPr>
          <p:cNvPr id="9" name="Footer Placeholder 8"/>
          <p:cNvSpPr>
            <a:spLocks noGrp="1"/>
          </p:cNvSpPr>
          <p:nvPr>
            <p:ph type="ftr" sz="quarter" idx="12"/>
          </p:nvPr>
        </p:nvSpPr>
        <p:spPr/>
        <p:txBody>
          <a:bodyPr/>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5E0676-4DB6-47AF-968C-D441D53DE3D3}" type="datetimeFigureOut">
              <a:rPr lang="de-DE" smtClean="0"/>
              <a:pPr/>
              <a:t>19/03/15</a:t>
            </a:fld>
            <a:endParaRPr lang="de-DE"/>
          </a:p>
        </p:txBody>
      </p:sp>
      <p:sp>
        <p:nvSpPr>
          <p:cNvPr id="6" name="Slide Number Placeholder 5"/>
          <p:cNvSpPr>
            <a:spLocks noGrp="1"/>
          </p:cNvSpPr>
          <p:nvPr>
            <p:ph type="sldNum" sz="quarter" idx="11"/>
          </p:nvPr>
        </p:nvSpPr>
        <p:spPr/>
        <p:txBody>
          <a:bodyPr/>
          <a:lstStyle/>
          <a:p>
            <a:fld id="{68F9CDE4-0426-4AFB-8FA9-E3E33477F189}" type="slidenum">
              <a:rPr lang="de-DE" smtClean="0"/>
              <a:pPr/>
              <a:t>‹#›</a:t>
            </a:fld>
            <a:endParaRPr lang="de-DE"/>
          </a:p>
        </p:txBody>
      </p:sp>
      <p:sp>
        <p:nvSpPr>
          <p:cNvPr id="7" name="Footer Placeholder 6"/>
          <p:cNvSpPr>
            <a:spLocks noGrp="1"/>
          </p:cNvSpPr>
          <p:nvPr>
            <p:ph type="ftr" sz="quarter" idx="12"/>
          </p:nvPr>
        </p:nvSpPr>
        <p:spPr/>
        <p:txBody>
          <a:bodyPr/>
          <a:lstStyle/>
          <a:p>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5" name="Date Placeholder 14"/>
          <p:cNvSpPr>
            <a:spLocks noGrp="1"/>
          </p:cNvSpPr>
          <p:nvPr>
            <p:ph type="dt" sz="half" idx="10"/>
          </p:nvPr>
        </p:nvSpPr>
        <p:spPr/>
        <p:txBody>
          <a:bodyPr/>
          <a:lstStyle/>
          <a:p>
            <a:fld id="{8A5E0676-4DB6-47AF-968C-D441D53DE3D3}" type="datetimeFigureOut">
              <a:rPr lang="de-DE" smtClean="0"/>
              <a:pPr/>
              <a:t>19/03/15</a:t>
            </a:fld>
            <a:endParaRPr lang="de-DE"/>
          </a:p>
        </p:txBody>
      </p:sp>
      <p:sp>
        <p:nvSpPr>
          <p:cNvPr id="16" name="Slide Number Placeholder 15"/>
          <p:cNvSpPr>
            <a:spLocks noGrp="1"/>
          </p:cNvSpPr>
          <p:nvPr>
            <p:ph type="sldNum" sz="quarter" idx="11"/>
          </p:nvPr>
        </p:nvSpPr>
        <p:spPr/>
        <p:txBody>
          <a:bodyPr/>
          <a:lstStyle/>
          <a:p>
            <a:fld id="{68F9CDE4-0426-4AFB-8FA9-E3E33477F189}" type="slidenum">
              <a:rPr lang="de-DE" smtClean="0"/>
              <a:pPr/>
              <a:t>‹#›</a:t>
            </a:fld>
            <a:endParaRPr lang="de-DE"/>
          </a:p>
        </p:txBody>
      </p:sp>
      <p:sp>
        <p:nvSpPr>
          <p:cNvPr id="17" name="Footer Placeholder 16"/>
          <p:cNvSpPr>
            <a:spLocks noGrp="1"/>
          </p:cNvSpPr>
          <p:nvPr>
            <p:ph type="ftr" sz="quarter" idx="12"/>
          </p:nvPr>
        </p:nvSpPr>
        <p:spPr/>
        <p:txBody>
          <a:bodyPr/>
          <a:lstStyle/>
          <a:p>
            <a:endParaRPr lang="de-DE"/>
          </a:p>
        </p:txBody>
      </p:sp>
      <p:sp>
        <p:nvSpPr>
          <p:cNvPr id="18" name="Title 17"/>
          <p:cNvSpPr>
            <a:spLocks noGrp="1"/>
          </p:cNvSpPr>
          <p:nvPr>
            <p:ph type="title"/>
          </p:nvPr>
        </p:nvSpPr>
        <p:spPr/>
        <p:txBody>
          <a:bodyPr/>
          <a:lstStyle/>
          <a:p>
            <a:r>
              <a:rPr lang="de-DE" smtClean="0"/>
              <a:t>Titelmasterformat durch Klicken bearbeiten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de-DE" smtClean="0"/>
              <a:t>Titelmasterformat durch Klicken bearbeiten</a:t>
            </a:r>
            <a:endParaRPr lang="en-US"/>
          </a:p>
        </p:txBody>
      </p:sp>
      <p:sp>
        <p:nvSpPr>
          <p:cNvPr id="13" name="Date Placeholder 12"/>
          <p:cNvSpPr>
            <a:spLocks noGrp="1"/>
          </p:cNvSpPr>
          <p:nvPr>
            <p:ph type="dt" sz="half" idx="10"/>
          </p:nvPr>
        </p:nvSpPr>
        <p:spPr/>
        <p:txBody>
          <a:bodyPr/>
          <a:lstStyle/>
          <a:p>
            <a:fld id="{8A5E0676-4DB6-47AF-968C-D441D53DE3D3}" type="datetimeFigureOut">
              <a:rPr lang="de-DE" smtClean="0"/>
              <a:pPr/>
              <a:t>19/03/15</a:t>
            </a:fld>
            <a:endParaRPr lang="de-DE"/>
          </a:p>
        </p:txBody>
      </p:sp>
      <p:sp>
        <p:nvSpPr>
          <p:cNvPr id="14" name="Slide Number Placeholder 13"/>
          <p:cNvSpPr>
            <a:spLocks noGrp="1"/>
          </p:cNvSpPr>
          <p:nvPr>
            <p:ph type="sldNum" sz="quarter" idx="11"/>
          </p:nvPr>
        </p:nvSpPr>
        <p:spPr/>
        <p:txBody>
          <a:bodyPr/>
          <a:lstStyle/>
          <a:p>
            <a:fld id="{68F9CDE4-0426-4AFB-8FA9-E3E33477F189}" type="slidenum">
              <a:rPr lang="de-DE" smtClean="0"/>
              <a:pPr/>
              <a:t>‹#›</a:t>
            </a:fld>
            <a:endParaRPr lang="de-DE"/>
          </a:p>
        </p:txBody>
      </p:sp>
      <p:sp>
        <p:nvSpPr>
          <p:cNvPr id="15" name="Footer Placeholder 14"/>
          <p:cNvSpPr>
            <a:spLocks noGrp="1"/>
          </p:cNvSpPr>
          <p:nvPr>
            <p:ph type="ftr" sz="quarter" idx="12"/>
          </p:nvPr>
        </p:nvSpPr>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8A5E0676-4DB6-47AF-968C-D441D53DE3D3}" type="datetimeFigureOut">
              <a:rPr lang="de-DE" smtClean="0"/>
              <a:pPr/>
              <a:t>19/03/15</a:t>
            </a:fld>
            <a:endParaRPr lang="de-DE"/>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de-DE"/>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8F9CDE4-0426-4AFB-8FA9-E3E33477F189}" type="slidenum">
              <a:rPr lang="de-DE" smtClean="0"/>
              <a:pPr/>
              <a:t>‹#›</a:t>
            </a:fld>
            <a:endParaRPr lang="de-D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77240" y="620688"/>
            <a:ext cx="7543800" cy="2160240"/>
          </a:xfrm>
        </p:spPr>
        <p:txBody>
          <a:bodyPr/>
          <a:lstStyle/>
          <a:p>
            <a:r>
              <a:rPr lang="fr-FR" sz="4800" dirty="0" err="1" smtClean="0"/>
              <a:t>Literary</a:t>
            </a:r>
            <a:r>
              <a:rPr lang="fr-FR" sz="4800" dirty="0" smtClean="0"/>
              <a:t> &amp; </a:t>
            </a:r>
            <a:r>
              <a:rPr lang="fr-FR" sz="4800" dirty="0" err="1" smtClean="0"/>
              <a:t>creative</a:t>
            </a:r>
            <a:r>
              <a:rPr lang="fr-FR" sz="4800" dirty="0" smtClean="0"/>
              <a:t> </a:t>
            </a:r>
            <a:r>
              <a:rPr lang="fr-FR" sz="4800" dirty="0" err="1" smtClean="0"/>
              <a:t>interpretation</a:t>
            </a:r>
            <a:r>
              <a:rPr lang="fr-FR" sz="4800" dirty="0" smtClean="0"/>
              <a:t> </a:t>
            </a:r>
            <a:endParaRPr lang="de-DE" sz="4800" dirty="0"/>
          </a:p>
        </p:txBody>
      </p:sp>
      <p:sp>
        <p:nvSpPr>
          <p:cNvPr id="3" name="Untertitel 2"/>
          <p:cNvSpPr>
            <a:spLocks noGrp="1"/>
          </p:cNvSpPr>
          <p:nvPr>
            <p:ph type="subTitle" idx="1"/>
          </p:nvPr>
        </p:nvSpPr>
        <p:spPr>
          <a:xfrm>
            <a:off x="2133600" y="3645025"/>
            <a:ext cx="6172200" cy="720080"/>
          </a:xfrm>
        </p:spPr>
        <p:txBody>
          <a:bodyPr/>
          <a:lstStyle/>
          <a:p>
            <a:r>
              <a:rPr lang="fr-FR" sz="2400" dirty="0"/>
              <a:t>a new </a:t>
            </a:r>
            <a:r>
              <a:rPr lang="fr-FR" sz="2400" dirty="0" err="1"/>
              <a:t>facet</a:t>
            </a:r>
            <a:r>
              <a:rPr lang="fr-FR" sz="2400" dirty="0"/>
              <a:t> in </a:t>
            </a:r>
            <a:r>
              <a:rPr lang="fr-FR" sz="2400" dirty="0" err="1"/>
              <a:t>Interpreting</a:t>
            </a:r>
            <a:r>
              <a:rPr lang="fr-FR" sz="2400" dirty="0"/>
              <a:t> </a:t>
            </a:r>
            <a:r>
              <a:rPr lang="fr-FR" sz="2400" dirty="0" err="1"/>
              <a:t>Studies</a:t>
            </a:r>
            <a:r>
              <a:rPr lang="fr-FR" sz="2400" dirty="0"/>
              <a:t>?</a:t>
            </a:r>
            <a:endParaRPr lang="de-DE" dirty="0"/>
          </a:p>
        </p:txBody>
      </p:sp>
      <p:sp>
        <p:nvSpPr>
          <p:cNvPr id="4" name="TextBox 3"/>
          <p:cNvSpPr txBox="1"/>
          <p:nvPr/>
        </p:nvSpPr>
        <p:spPr>
          <a:xfrm>
            <a:off x="971600" y="5157192"/>
            <a:ext cx="5672346" cy="1200329"/>
          </a:xfrm>
          <a:prstGeom prst="rect">
            <a:avLst/>
          </a:prstGeom>
          <a:noFill/>
        </p:spPr>
        <p:txBody>
          <a:bodyPr wrap="none" rtlCol="0">
            <a:spAutoFit/>
          </a:bodyPr>
          <a:lstStyle/>
          <a:p>
            <a:r>
              <a:rPr lang="en-US" dirty="0"/>
              <a:t>A presentation by Marc Orlando (</a:t>
            </a:r>
            <a:r>
              <a:rPr lang="en-US" dirty="0" err="1"/>
              <a:t>Monash</a:t>
            </a:r>
            <a:r>
              <a:rPr lang="en-US" dirty="0"/>
              <a:t> University</a:t>
            </a:r>
            <a:r>
              <a:rPr lang="en-US" dirty="0" smtClean="0"/>
              <a:t>)</a:t>
            </a:r>
          </a:p>
          <a:p>
            <a:endParaRPr lang="en-US" dirty="0"/>
          </a:p>
          <a:p>
            <a:r>
              <a:rPr lang="en-US" dirty="0"/>
              <a:t>AALITRA</a:t>
            </a:r>
            <a:r>
              <a:rPr lang="en-US"/>
              <a:t>, </a:t>
            </a:r>
            <a:r>
              <a:rPr lang="en-US" smtClean="0"/>
              <a:t>Melbourne, 10 </a:t>
            </a:r>
            <a:r>
              <a:rPr lang="en-US" dirty="0"/>
              <a:t>March 2015</a:t>
            </a:r>
          </a:p>
          <a:p>
            <a:endParaRPr lang="en-US" dirty="0"/>
          </a:p>
        </p:txBody>
      </p:sp>
    </p:spTree>
    <p:extLst>
      <p:ext uri="{BB962C8B-B14F-4D97-AF65-F5344CB8AC3E}">
        <p14:creationId xmlns:p14="http://schemas.microsoft.com/office/powerpoint/2010/main" val="28981211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07504" y="332656"/>
            <a:ext cx="8568952" cy="5839543"/>
          </a:xfrm>
        </p:spPr>
        <p:txBody>
          <a:bodyPr/>
          <a:lstStyle/>
          <a:p>
            <a:r>
              <a:rPr lang="en-AU" sz="2400" i="1" dirty="0"/>
              <a:t>Translation not only plays its important traditional role as the means that allows us access to literature originally written in one of the countless languages we cannot read, but it also represents a concrete literary presence with the crucial capacity to ease and make more meaningful our relationships to those with whom we may not have had a connection before</a:t>
            </a:r>
            <a:r>
              <a:rPr lang="en-AU" sz="2400" i="1" dirty="0" smtClean="0"/>
              <a:t>.</a:t>
            </a:r>
          </a:p>
          <a:p>
            <a:pPr marL="18288" indent="0">
              <a:buNone/>
            </a:pPr>
            <a:r>
              <a:rPr lang="en-AU" sz="2400" i="1" dirty="0" smtClean="0"/>
              <a:t> </a:t>
            </a:r>
            <a:endParaRPr lang="en-AU" sz="2400" i="1" dirty="0"/>
          </a:p>
          <a:p>
            <a:r>
              <a:rPr lang="en-AU" sz="2400" i="1" dirty="0"/>
              <a:t>Translation always helps us to know, to see from a different angle, to attribute new value to what once may have been unfamiliar.  As nations and as individuals, we have a critical need for that kind of understanding and insight. The alternative is unthinkable</a:t>
            </a:r>
            <a:r>
              <a:rPr lang="en-AU" sz="2400" i="1" dirty="0" smtClean="0"/>
              <a:t>.</a:t>
            </a:r>
          </a:p>
          <a:p>
            <a:endParaRPr lang="en-AU" sz="2400" i="1" dirty="0"/>
          </a:p>
          <a:p>
            <a:pPr marL="18288" indent="0">
              <a:buNone/>
            </a:pPr>
            <a:r>
              <a:rPr lang="en-AU" sz="2400" dirty="0" smtClean="0"/>
              <a:t>Grossman (2010)</a:t>
            </a:r>
            <a:endParaRPr lang="de-DE" dirty="0"/>
          </a:p>
        </p:txBody>
      </p:sp>
      <p:sp>
        <p:nvSpPr>
          <p:cNvPr id="3" name="Titel 2"/>
          <p:cNvSpPr>
            <a:spLocks noGrp="1"/>
          </p:cNvSpPr>
          <p:nvPr>
            <p:ph type="title"/>
          </p:nvPr>
        </p:nvSpPr>
        <p:spPr>
          <a:xfrm flipV="1">
            <a:off x="777240" y="5791200"/>
            <a:ext cx="7543800" cy="86072"/>
          </a:xfrm>
        </p:spPr>
        <p:txBody>
          <a:bodyPr/>
          <a:lstStyle/>
          <a:p>
            <a:endParaRPr lang="de-DE" dirty="0"/>
          </a:p>
        </p:txBody>
      </p:sp>
    </p:spTree>
    <p:extLst>
      <p:ext uri="{BB962C8B-B14F-4D97-AF65-F5344CB8AC3E}">
        <p14:creationId xmlns:p14="http://schemas.microsoft.com/office/powerpoint/2010/main" val="3929541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07504" y="332656"/>
            <a:ext cx="8640960" cy="5760640"/>
          </a:xfrm>
        </p:spPr>
        <p:txBody>
          <a:bodyPr>
            <a:normAutofit fontScale="85000" lnSpcReduction="20000"/>
          </a:bodyPr>
          <a:lstStyle/>
          <a:p>
            <a:pPr marL="365760" indent="-283464">
              <a:buFont typeface="Wingdings 2"/>
              <a:buChar char=""/>
              <a:defRPr/>
            </a:pPr>
            <a:r>
              <a:rPr lang="en-AU" sz="2400" dirty="0"/>
              <a:t>Translation is no longer considered as a mere linguistic activity </a:t>
            </a:r>
          </a:p>
          <a:p>
            <a:pPr marL="365760" indent="-283464">
              <a:buFont typeface="Wingdings 2"/>
              <a:buChar char=""/>
              <a:defRPr/>
            </a:pPr>
            <a:endParaRPr lang="en-AU" sz="2400" dirty="0"/>
          </a:p>
          <a:p>
            <a:pPr marL="365760" indent="-283464">
              <a:buFont typeface="Wingdings 2"/>
              <a:buChar char=""/>
              <a:defRPr/>
            </a:pPr>
            <a:r>
              <a:rPr lang="en-AU" sz="2400" dirty="0" smtClean="0"/>
              <a:t>Translation </a:t>
            </a:r>
            <a:r>
              <a:rPr lang="en-AU" sz="2400" dirty="0"/>
              <a:t>is the transfer into another reality of a text and its voice, its style, its function, its effects, etc.</a:t>
            </a:r>
          </a:p>
          <a:p>
            <a:pPr marL="365760" indent="-283464">
              <a:buFont typeface="Wingdings 2"/>
              <a:buChar char=""/>
              <a:defRPr/>
            </a:pPr>
            <a:endParaRPr lang="en-AU" sz="2400" dirty="0"/>
          </a:p>
          <a:p>
            <a:pPr marL="365760" indent="-283464">
              <a:buFont typeface="Wingdings 2"/>
              <a:buChar char=""/>
              <a:defRPr/>
            </a:pPr>
            <a:r>
              <a:rPr lang="en-AU" sz="2400" dirty="0"/>
              <a:t>For each translation, </a:t>
            </a:r>
            <a:r>
              <a:rPr lang="en-AU" sz="2400" b="1" dirty="0"/>
              <a:t>fidelity </a:t>
            </a:r>
            <a:r>
              <a:rPr lang="en-AU" sz="2400" dirty="0"/>
              <a:t>to the ST and the author’s intentions is unquestionable, but a certain level of </a:t>
            </a:r>
            <a:r>
              <a:rPr lang="en-AU" sz="2400" b="1" dirty="0"/>
              <a:t>intervention</a:t>
            </a:r>
            <a:r>
              <a:rPr lang="en-AU" sz="2400" dirty="0"/>
              <a:t> always exists along a chosen </a:t>
            </a:r>
            <a:r>
              <a:rPr lang="en-AU" sz="2400" b="1" dirty="0"/>
              <a:t>strategy</a:t>
            </a:r>
          </a:p>
          <a:p>
            <a:pPr marL="365760" indent="-283464">
              <a:buFont typeface="Wingdings 2"/>
              <a:buChar char=""/>
              <a:defRPr/>
            </a:pPr>
            <a:endParaRPr lang="en-AU" sz="2400" dirty="0"/>
          </a:p>
          <a:p>
            <a:pPr marL="365760" indent="-283464">
              <a:buFont typeface="Wingdings 2"/>
              <a:buChar char=""/>
              <a:defRPr/>
            </a:pPr>
            <a:r>
              <a:rPr lang="en-AU" sz="2400" dirty="0"/>
              <a:t>It bridges gaps between different cultures and can be seen as </a:t>
            </a:r>
            <a:r>
              <a:rPr lang="en-AU" sz="2400" b="1" dirty="0"/>
              <a:t>a form of mediation</a:t>
            </a:r>
            <a:r>
              <a:rPr lang="en-AU" sz="2400" dirty="0"/>
              <a:t> facilitating the global exchange of cultural production.</a:t>
            </a:r>
          </a:p>
          <a:p>
            <a:pPr marL="365760" indent="-283464">
              <a:buFont typeface="Wingdings 2"/>
              <a:buChar char=""/>
              <a:defRPr/>
            </a:pPr>
            <a:endParaRPr lang="en-AU" sz="2400" dirty="0"/>
          </a:p>
          <a:p>
            <a:pPr marL="365760" indent="-283464">
              <a:buFont typeface="Wingdings 2"/>
              <a:buChar char=""/>
              <a:defRPr/>
            </a:pPr>
            <a:r>
              <a:rPr lang="en-AU" sz="2400" dirty="0"/>
              <a:t>A translation is “a world of alternatives” (Langton, 2008)</a:t>
            </a:r>
          </a:p>
          <a:p>
            <a:pPr marL="365760" indent="-283464">
              <a:buNone/>
              <a:defRPr/>
            </a:pPr>
            <a:endParaRPr lang="en-AU" sz="2400" dirty="0"/>
          </a:p>
          <a:p>
            <a:pPr marL="365760" indent="-283464">
              <a:buFont typeface="Wingdings 2"/>
              <a:buChar char=""/>
              <a:defRPr/>
            </a:pPr>
            <a:r>
              <a:rPr lang="en-AU" sz="2400" dirty="0"/>
              <a:t>It is rarely a mere transfer with a single function, and the translator is not only a neutral ‘mediating tool’: the translator as agent </a:t>
            </a:r>
          </a:p>
          <a:p>
            <a:pPr marL="365760" indent="-283464">
              <a:buFont typeface="Wingdings 2"/>
              <a:buChar char=""/>
              <a:defRPr/>
            </a:pPr>
            <a:endParaRPr lang="en-AU" sz="2400" dirty="0"/>
          </a:p>
          <a:p>
            <a:pPr marL="365760" indent="-283464">
              <a:buFont typeface="Wingdings 2"/>
              <a:buChar char=""/>
              <a:defRPr/>
            </a:pPr>
            <a:r>
              <a:rPr lang="en-AU" sz="2400" dirty="0"/>
              <a:t>If done under reasonable conditions and with the support of the author, a translation tends to ‘improve’ the source text</a:t>
            </a:r>
          </a:p>
          <a:p>
            <a:endParaRPr lang="de-DE" dirty="0"/>
          </a:p>
        </p:txBody>
      </p:sp>
      <p:sp>
        <p:nvSpPr>
          <p:cNvPr id="3" name="Titel 2"/>
          <p:cNvSpPr>
            <a:spLocks noGrp="1"/>
          </p:cNvSpPr>
          <p:nvPr>
            <p:ph type="title"/>
          </p:nvPr>
        </p:nvSpPr>
        <p:spPr>
          <a:xfrm>
            <a:off x="777240" y="6093296"/>
            <a:ext cx="7543800" cy="288032"/>
          </a:xfrm>
        </p:spPr>
        <p:txBody>
          <a:bodyPr/>
          <a:lstStyle/>
          <a:p>
            <a:endParaRPr lang="de-DE" dirty="0"/>
          </a:p>
        </p:txBody>
      </p:sp>
    </p:spTree>
    <p:extLst>
      <p:ext uri="{BB962C8B-B14F-4D97-AF65-F5344CB8AC3E}">
        <p14:creationId xmlns:p14="http://schemas.microsoft.com/office/powerpoint/2010/main" val="281314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fade">
                                      <p:cBhvr>
                                        <p:cTn id="3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83568" y="332656"/>
            <a:ext cx="7546032" cy="5976663"/>
          </a:xfrm>
        </p:spPr>
        <p:txBody>
          <a:bodyPr/>
          <a:lstStyle/>
          <a:p>
            <a:pPr marL="365760" indent="-283464">
              <a:buFont typeface="Wingdings 2"/>
              <a:buChar char=""/>
              <a:defRPr/>
            </a:pPr>
            <a:r>
              <a:rPr lang="en-GB" dirty="0" smtClean="0"/>
              <a:t>A </a:t>
            </a:r>
            <a:r>
              <a:rPr lang="en-GB" dirty="0"/>
              <a:t>translation is </a:t>
            </a:r>
            <a:r>
              <a:rPr lang="en-GB" i="1" dirty="0"/>
              <a:t>“a limit, a threshold which generates a new meaning</a:t>
            </a:r>
            <a:r>
              <a:rPr lang="en-GB" dirty="0"/>
              <a:t>”, compatible with the target cultural reality. </a:t>
            </a:r>
            <a:r>
              <a:rPr lang="en-GB" dirty="0" smtClean="0"/>
              <a:t>(Derrida, 2001)</a:t>
            </a:r>
            <a:endParaRPr lang="en-GB" dirty="0"/>
          </a:p>
          <a:p>
            <a:pPr marL="365760" indent="-283464">
              <a:buFont typeface="Wingdings 2"/>
              <a:buChar char=""/>
              <a:defRPr/>
            </a:pPr>
            <a:endParaRPr lang="en-AU" dirty="0"/>
          </a:p>
          <a:p>
            <a:pPr marL="365760" indent="-283464">
              <a:buFont typeface="Wingdings 2"/>
              <a:buChar char=""/>
              <a:defRPr/>
            </a:pPr>
            <a:r>
              <a:rPr lang="en-GB" dirty="0"/>
              <a:t>Derrida called this limit “</a:t>
            </a:r>
            <a:r>
              <a:rPr lang="en-GB" i="1" dirty="0"/>
              <a:t>the bar of translation</a:t>
            </a:r>
            <a:r>
              <a:rPr lang="en-GB" dirty="0"/>
              <a:t>”, a bar functioning both as a barrier and a threshold, </a:t>
            </a:r>
            <a:r>
              <a:rPr lang="en-GB" i="1" dirty="0"/>
              <a:t>“at once  blocking and generating meaning, taking away from and adding to the original text”</a:t>
            </a:r>
            <a:r>
              <a:rPr lang="en-GB" dirty="0"/>
              <a:t>. </a:t>
            </a:r>
          </a:p>
          <a:p>
            <a:pPr marL="365760" indent="-283464">
              <a:buNone/>
              <a:defRPr/>
            </a:pPr>
            <a:endParaRPr lang="en-AU" dirty="0"/>
          </a:p>
          <a:p>
            <a:pPr marL="365760" indent="-283464">
              <a:buFont typeface="Wingdings 2"/>
              <a:buChar char=""/>
              <a:defRPr/>
            </a:pPr>
            <a:r>
              <a:rPr lang="en-GB" dirty="0"/>
              <a:t>This notion tends to present translation as an act of communication where meaning is always lost and generated. </a:t>
            </a:r>
            <a:endParaRPr lang="en-AU" dirty="0"/>
          </a:p>
          <a:p>
            <a:pPr marL="420624" indent="-384048">
              <a:buNone/>
              <a:defRPr/>
            </a:pPr>
            <a:r>
              <a:rPr lang="en-AU" dirty="0"/>
              <a:t> =  the product of the translational process is a new text, independent and unique in its potential multiplicity</a:t>
            </a:r>
            <a:r>
              <a:rPr lang="en-AU" dirty="0" smtClean="0"/>
              <a:t>. Translation is an act of re-creation…</a:t>
            </a:r>
          </a:p>
          <a:p>
            <a:pPr marL="420624" indent="-384048">
              <a:buNone/>
              <a:defRPr/>
            </a:pPr>
            <a:endParaRPr lang="de-DE" dirty="0"/>
          </a:p>
        </p:txBody>
      </p:sp>
      <p:sp>
        <p:nvSpPr>
          <p:cNvPr id="3" name="Titel 2"/>
          <p:cNvSpPr>
            <a:spLocks noGrp="1"/>
          </p:cNvSpPr>
          <p:nvPr>
            <p:ph type="title"/>
          </p:nvPr>
        </p:nvSpPr>
        <p:spPr>
          <a:xfrm>
            <a:off x="777240" y="6453336"/>
            <a:ext cx="7543800" cy="144016"/>
          </a:xfrm>
        </p:spPr>
        <p:txBody>
          <a:bodyPr/>
          <a:lstStyle/>
          <a:p>
            <a:endParaRPr lang="de-DE" dirty="0"/>
          </a:p>
        </p:txBody>
      </p:sp>
    </p:spTree>
    <p:extLst>
      <p:ext uri="{BB962C8B-B14F-4D97-AF65-F5344CB8AC3E}">
        <p14:creationId xmlns:p14="http://schemas.microsoft.com/office/powerpoint/2010/main" val="3619649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685801"/>
            <a:ext cx="8496944" cy="5551511"/>
          </a:xfrm>
        </p:spPr>
        <p:txBody>
          <a:bodyPr/>
          <a:lstStyle/>
          <a:p>
            <a:pPr marL="18288" indent="0">
              <a:buNone/>
            </a:pPr>
            <a:r>
              <a:rPr lang="fr-FR" i="1" dirty="0" smtClean="0"/>
              <a:t>The </a:t>
            </a:r>
            <a:r>
              <a:rPr lang="fr-FR" i="1" dirty="0" err="1" smtClean="0"/>
              <a:t>Translator’s</a:t>
            </a:r>
            <a:r>
              <a:rPr lang="fr-FR" i="1" dirty="0" smtClean="0"/>
              <a:t> </a:t>
            </a:r>
            <a:r>
              <a:rPr lang="fr-FR" i="1" dirty="0" err="1" smtClean="0"/>
              <a:t>role</a:t>
            </a:r>
            <a:r>
              <a:rPr lang="fr-FR" i="1" dirty="0" smtClean="0"/>
              <a:t>(s)</a:t>
            </a:r>
          </a:p>
          <a:p>
            <a:pPr marL="18288" indent="0">
              <a:buNone/>
            </a:pPr>
            <a:endParaRPr lang="fr-FR" i="1" dirty="0"/>
          </a:p>
          <a:p>
            <a:r>
              <a:rPr lang="en-AU" sz="2000" b="1" dirty="0"/>
              <a:t>A bilingual expert:  </a:t>
            </a:r>
            <a:r>
              <a:rPr lang="en-AU" sz="2000" dirty="0"/>
              <a:t>a linguistic duty</a:t>
            </a:r>
          </a:p>
          <a:p>
            <a:r>
              <a:rPr lang="en-AU" sz="2000" b="1" dirty="0"/>
              <a:t>A (bi)cultural  expert:  </a:t>
            </a:r>
            <a:r>
              <a:rPr lang="en-AU" sz="2000" dirty="0"/>
              <a:t>a sound knowledge of the cultures involved</a:t>
            </a:r>
          </a:p>
          <a:p>
            <a:r>
              <a:rPr lang="en-AU" sz="2000" b="1" dirty="0"/>
              <a:t>A creative writer:</a:t>
            </a:r>
            <a:r>
              <a:rPr lang="en-AU" sz="2000" dirty="0"/>
              <a:t> </a:t>
            </a:r>
            <a:r>
              <a:rPr lang="en-AU" sz="2000" i="1" dirty="0"/>
              <a:t>“T</a:t>
            </a:r>
            <a:r>
              <a:rPr lang="en-GB" sz="2000" i="1" dirty="0" err="1"/>
              <a:t>ranslation</a:t>
            </a:r>
            <a:r>
              <a:rPr lang="en-GB" sz="2000" i="1" dirty="0"/>
              <a:t> is a craft which requires art and an art which requires craft”. Literary translators have to have a broad palette of literary skills as they have to adapt their linguistic skills to the work of others”</a:t>
            </a:r>
            <a:r>
              <a:rPr lang="en-GB" sz="2000" dirty="0"/>
              <a:t> (</a:t>
            </a:r>
            <a:r>
              <a:rPr lang="en-GB" sz="2000" dirty="0" err="1"/>
              <a:t>Furlan</a:t>
            </a:r>
            <a:r>
              <a:rPr lang="en-GB" sz="2000" dirty="0"/>
              <a:t>)</a:t>
            </a:r>
          </a:p>
          <a:p>
            <a:r>
              <a:rPr lang="en-GB" sz="2000" b="1" dirty="0"/>
              <a:t>A insightful reader: </a:t>
            </a:r>
            <a:r>
              <a:rPr lang="en-AU" sz="2000" i="1" dirty="0"/>
              <a:t>“Translation is the most intimate act of reading”</a:t>
            </a:r>
            <a:r>
              <a:rPr lang="en-AU" sz="2000" dirty="0"/>
              <a:t> (</a:t>
            </a:r>
            <a:r>
              <a:rPr lang="en-AU" sz="2000" dirty="0" err="1"/>
              <a:t>Spivak</a:t>
            </a:r>
            <a:r>
              <a:rPr lang="en-AU" sz="2000" dirty="0"/>
              <a:t>)</a:t>
            </a:r>
          </a:p>
          <a:p>
            <a:r>
              <a:rPr lang="en-AU" sz="2000" b="1" dirty="0"/>
              <a:t>A knowledgeable linguist:  </a:t>
            </a:r>
            <a:r>
              <a:rPr lang="en-AU" sz="2000" dirty="0"/>
              <a:t>a varied background in-depth knowledge</a:t>
            </a:r>
            <a:endParaRPr lang="en-AU" sz="2000" b="1" dirty="0"/>
          </a:p>
          <a:p>
            <a:r>
              <a:rPr lang="en-AU" sz="2000" b="1" dirty="0"/>
              <a:t>An efficient and skilled investigator: </a:t>
            </a:r>
            <a:r>
              <a:rPr lang="en-AU" sz="2000" dirty="0"/>
              <a:t>an ability to efficiently acquire </a:t>
            </a:r>
            <a:r>
              <a:rPr lang="en-AU" sz="2000" i="1" dirty="0"/>
              <a:t>ad-hoc </a:t>
            </a:r>
            <a:r>
              <a:rPr lang="en-AU" sz="2000" dirty="0"/>
              <a:t>information</a:t>
            </a:r>
          </a:p>
          <a:p>
            <a:r>
              <a:rPr lang="en-AU" sz="2000" b="1" dirty="0"/>
              <a:t>A </a:t>
            </a:r>
            <a:r>
              <a:rPr lang="en-AU" sz="2000" b="1" i="1" dirty="0" err="1"/>
              <a:t>practisearcher</a:t>
            </a:r>
            <a:r>
              <a:rPr lang="en-AU" sz="2000" dirty="0"/>
              <a:t> : a sound knowledge of Translation Studies as a field of research</a:t>
            </a:r>
            <a:endParaRPr lang="de-DE" i="1"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704291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83568" y="685801"/>
            <a:ext cx="7546032" cy="4759423"/>
          </a:xfrm>
        </p:spPr>
        <p:txBody>
          <a:bodyPr/>
          <a:lstStyle/>
          <a:p>
            <a:r>
              <a:rPr lang="fr-FR" i="1" dirty="0" smtClean="0"/>
              <a:t>A translation must </a:t>
            </a:r>
            <a:r>
              <a:rPr lang="fr-FR" i="1" dirty="0" err="1" smtClean="0"/>
              <a:t>be</a:t>
            </a:r>
            <a:r>
              <a:rPr lang="fr-FR" i="1" dirty="0" smtClean="0"/>
              <a:t> as </a:t>
            </a:r>
            <a:r>
              <a:rPr lang="fr-FR" i="1" dirty="0" err="1" smtClean="0"/>
              <a:t>literal</a:t>
            </a:r>
            <a:r>
              <a:rPr lang="fr-FR" i="1" dirty="0" smtClean="0"/>
              <a:t> as possible but as free as </a:t>
            </a:r>
            <a:r>
              <a:rPr lang="fr-FR" i="1" dirty="0" err="1" smtClean="0"/>
              <a:t>necessary</a:t>
            </a:r>
            <a:endParaRPr lang="de-DE" i="1"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12392922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
        <p:nvSpPr>
          <p:cNvPr id="3" name="Title 2"/>
          <p:cNvSpPr>
            <a:spLocks noGrp="1"/>
          </p:cNvSpPr>
          <p:nvPr>
            <p:ph type="title"/>
          </p:nvPr>
        </p:nvSpPr>
        <p:spPr>
          <a:xfrm>
            <a:off x="777240" y="2924944"/>
            <a:ext cx="7543800" cy="1080120"/>
          </a:xfrm>
        </p:spPr>
        <p:txBody>
          <a:bodyPr/>
          <a:lstStyle/>
          <a:p>
            <a:r>
              <a:rPr lang="fr-FR" dirty="0"/>
              <a:t>The Art of </a:t>
            </a:r>
            <a:r>
              <a:rPr lang="fr-FR" dirty="0" err="1"/>
              <a:t>Interpretation</a:t>
            </a:r>
            <a:endParaRPr lang="en-AU" dirty="0"/>
          </a:p>
        </p:txBody>
      </p:sp>
    </p:spTree>
    <p:extLst>
      <p:ext uri="{BB962C8B-B14F-4D97-AF65-F5344CB8AC3E}">
        <p14:creationId xmlns:p14="http://schemas.microsoft.com/office/powerpoint/2010/main" val="2541388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59632" y="685801"/>
            <a:ext cx="6969968" cy="4255367"/>
          </a:xfrm>
        </p:spPr>
        <p:txBody>
          <a:bodyPr>
            <a:normAutofit/>
          </a:bodyPr>
          <a:lstStyle/>
          <a:p>
            <a:pPr>
              <a:buNone/>
            </a:pPr>
            <a:r>
              <a:rPr lang="en-AU" sz="3600" b="1" dirty="0"/>
              <a:t>Interpreting</a:t>
            </a:r>
          </a:p>
          <a:p>
            <a:pPr>
              <a:buNone/>
            </a:pPr>
            <a:endParaRPr lang="en-AU" sz="3600" b="1" dirty="0"/>
          </a:p>
          <a:p>
            <a:pPr>
              <a:buFontTx/>
              <a:buChar char="-"/>
            </a:pPr>
            <a:r>
              <a:rPr lang="en-AU" dirty="0"/>
              <a:t>a form of translational activity in which the source-language text is presented only once and thus cannot be reviewed or replayed, </a:t>
            </a:r>
          </a:p>
          <a:p>
            <a:pPr>
              <a:buFontTx/>
              <a:buChar char="-"/>
            </a:pPr>
            <a:endParaRPr lang="en-AU" dirty="0"/>
          </a:p>
          <a:p>
            <a:pPr>
              <a:buFontTx/>
              <a:buChar char="-"/>
            </a:pPr>
            <a:r>
              <a:rPr lang="en-AU" dirty="0"/>
              <a:t>the target text is produced under time pressure, with limited opportunity for correction and revision</a:t>
            </a:r>
          </a:p>
          <a:p>
            <a:pPr>
              <a:buNone/>
            </a:pPr>
            <a:r>
              <a:rPr lang="en-AU" dirty="0"/>
              <a:t>(</a:t>
            </a:r>
            <a:r>
              <a:rPr lang="en-AU" dirty="0" err="1"/>
              <a:t>Kade</a:t>
            </a:r>
            <a:r>
              <a:rPr lang="en-AU" dirty="0"/>
              <a:t>, 1968)</a:t>
            </a:r>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1035063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03648" y="685801"/>
            <a:ext cx="6825952" cy="4039343"/>
          </a:xfrm>
        </p:spPr>
        <p:txBody>
          <a:bodyPr>
            <a:normAutofit/>
          </a:bodyPr>
          <a:lstStyle/>
          <a:p>
            <a:r>
              <a:rPr lang="fr-FR" dirty="0" err="1"/>
              <a:t>Aural</a:t>
            </a:r>
            <a:r>
              <a:rPr lang="fr-FR" dirty="0"/>
              <a:t> &amp; </a:t>
            </a:r>
            <a:r>
              <a:rPr lang="fr-FR" dirty="0" err="1"/>
              <a:t>analysis</a:t>
            </a:r>
            <a:r>
              <a:rPr lang="fr-FR" dirty="0"/>
              <a:t> </a:t>
            </a:r>
            <a:r>
              <a:rPr lang="fr-FR" dirty="0" err="1"/>
              <a:t>skills</a:t>
            </a:r>
            <a:r>
              <a:rPr lang="fr-FR" dirty="0"/>
              <a:t> (DA)</a:t>
            </a:r>
          </a:p>
          <a:p>
            <a:r>
              <a:rPr lang="fr-FR" dirty="0"/>
              <a:t>Good memory </a:t>
            </a:r>
            <a:r>
              <a:rPr lang="fr-FR" dirty="0" err="1"/>
              <a:t>capacity</a:t>
            </a:r>
            <a:endParaRPr lang="fr-FR" dirty="0"/>
          </a:p>
          <a:p>
            <a:r>
              <a:rPr lang="fr-FR" dirty="0"/>
              <a:t>Note-</a:t>
            </a:r>
            <a:r>
              <a:rPr lang="fr-FR" dirty="0" err="1"/>
              <a:t>taking</a:t>
            </a:r>
            <a:r>
              <a:rPr lang="fr-FR" dirty="0"/>
              <a:t> </a:t>
            </a:r>
            <a:r>
              <a:rPr lang="fr-FR" dirty="0" err="1"/>
              <a:t>skills</a:t>
            </a:r>
            <a:endParaRPr lang="fr-FR" dirty="0"/>
          </a:p>
          <a:p>
            <a:r>
              <a:rPr lang="en-US" dirty="0"/>
              <a:t>“</a:t>
            </a:r>
            <a:r>
              <a:rPr lang="fr-FR" dirty="0" err="1"/>
              <a:t>Deverbalisation</a:t>
            </a:r>
            <a:r>
              <a:rPr lang="en-US" dirty="0"/>
              <a:t>” skills (ideas matter)</a:t>
            </a:r>
          </a:p>
          <a:p>
            <a:r>
              <a:rPr lang="en-US" dirty="0"/>
              <a:t>Oral production skills (registers), paraphrasing, summarizing)</a:t>
            </a:r>
          </a:p>
          <a:p>
            <a:r>
              <a:rPr lang="en-US" dirty="0"/>
              <a:t>Public speaking/acting skills</a:t>
            </a:r>
          </a:p>
          <a:p>
            <a:r>
              <a:rPr lang="en-US" dirty="0"/>
              <a:t>Multi-tasking / Stress management skills</a:t>
            </a:r>
          </a:p>
          <a:p>
            <a:r>
              <a:rPr lang="en-US" dirty="0"/>
              <a:t>Research skills </a:t>
            </a:r>
          </a:p>
          <a:p>
            <a:r>
              <a:rPr lang="en-US" dirty="0"/>
              <a:t>…</a:t>
            </a:r>
            <a:endParaRPr lang="en-AU" dirty="0"/>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1331046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685801"/>
            <a:ext cx="7920880" cy="5623519"/>
          </a:xfrm>
        </p:spPr>
        <p:txBody>
          <a:bodyPr>
            <a:normAutofit fontScale="92500" lnSpcReduction="10000"/>
          </a:bodyPr>
          <a:lstStyle/>
          <a:p>
            <a:pPr>
              <a:buNone/>
            </a:pPr>
            <a:r>
              <a:rPr lang="en-GB" sz="2400" i="1" dirty="0"/>
              <a:t>The Interpretive chain</a:t>
            </a:r>
          </a:p>
          <a:p>
            <a:pPr>
              <a:buNone/>
            </a:pPr>
            <a:endParaRPr lang="en-GB" sz="2400" i="1" dirty="0"/>
          </a:p>
          <a:p>
            <a:pPr>
              <a:buNone/>
            </a:pPr>
            <a:r>
              <a:rPr lang="en-GB" sz="2400" dirty="0"/>
              <a:t>A consensus seems to exist among researchers on what </a:t>
            </a:r>
            <a:r>
              <a:rPr lang="en-GB" sz="2400" b="1" dirty="0"/>
              <a:t>the interpretive chain is :</a:t>
            </a:r>
          </a:p>
          <a:p>
            <a:pPr>
              <a:buNone/>
            </a:pPr>
            <a:endParaRPr lang="en-GB" sz="2400" b="1" dirty="0"/>
          </a:p>
          <a:p>
            <a:r>
              <a:rPr lang="en-GB" sz="2400" b="1" dirty="0"/>
              <a:t>perception</a:t>
            </a:r>
            <a:r>
              <a:rPr lang="en-GB" sz="2400" dirty="0"/>
              <a:t> of the message;</a:t>
            </a:r>
            <a:endParaRPr lang="en-AU" sz="2400" dirty="0"/>
          </a:p>
          <a:p>
            <a:r>
              <a:rPr lang="en-GB" sz="2400" b="1" dirty="0"/>
              <a:t>comprehension</a:t>
            </a:r>
            <a:r>
              <a:rPr lang="en-GB" sz="2400" dirty="0"/>
              <a:t> of the speech/text (identification of words, meaning of the words in the sentence, and then </a:t>
            </a:r>
            <a:r>
              <a:rPr lang="en-GB" sz="2400" i="1" dirty="0"/>
              <a:t>sense</a:t>
            </a:r>
            <a:r>
              <a:rPr lang="en-GB" sz="2400" dirty="0"/>
              <a:t> in the context);</a:t>
            </a:r>
            <a:endParaRPr lang="en-AU" sz="2400" dirty="0"/>
          </a:p>
          <a:p>
            <a:r>
              <a:rPr lang="en-GB" sz="2400" b="1" dirty="0" err="1"/>
              <a:t>Deverbalization</a:t>
            </a:r>
            <a:r>
              <a:rPr lang="en-GB" sz="2400" dirty="0"/>
              <a:t> : the “immediate and deliberate discarding of the wording and retention of the mental representation of the message” (</a:t>
            </a:r>
            <a:r>
              <a:rPr lang="en-GB" sz="2400" dirty="0" err="1"/>
              <a:t>Seleskovitch</a:t>
            </a:r>
            <a:r>
              <a:rPr lang="en-GB" sz="2400" dirty="0"/>
              <a:t>, 1975); words and sentences that gave birth to sense are forgotten, while </a:t>
            </a:r>
            <a:r>
              <a:rPr lang="en-GB" sz="2400" i="1" dirty="0"/>
              <a:t>sense</a:t>
            </a:r>
            <a:r>
              <a:rPr lang="en-GB" sz="2400" dirty="0"/>
              <a:t> remains present without any linguistic support</a:t>
            </a:r>
            <a:endParaRPr lang="en-AU" sz="2400" dirty="0"/>
          </a:p>
          <a:p>
            <a:r>
              <a:rPr lang="en-GB" sz="2400" b="1" dirty="0"/>
              <a:t>reformulation</a:t>
            </a:r>
            <a:r>
              <a:rPr lang="en-GB" sz="2400" dirty="0"/>
              <a:t> (creation);</a:t>
            </a:r>
            <a:endParaRPr lang="en-AU" sz="2400" dirty="0"/>
          </a:p>
          <a:p>
            <a:r>
              <a:rPr lang="en-GB" sz="2400" b="1" dirty="0"/>
              <a:t>rephrasing/re expression</a:t>
            </a:r>
            <a:r>
              <a:rPr lang="en-GB" sz="2400" dirty="0"/>
              <a:t> (free and natural).</a:t>
            </a:r>
            <a:endParaRPr lang="en-AU" dirty="0"/>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1321239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685801"/>
            <a:ext cx="7618040" cy="4903439"/>
          </a:xfrm>
        </p:spPr>
        <p:txBody>
          <a:bodyPr/>
          <a:lstStyle/>
          <a:p>
            <a:r>
              <a:rPr lang="en-GB" dirty="0"/>
              <a:t>An interpretation/translation is not a linguistic translation but rather a search for a </a:t>
            </a:r>
            <a:r>
              <a:rPr lang="en-GB" i="1" dirty="0"/>
              <a:t>sense</a:t>
            </a:r>
            <a:r>
              <a:rPr lang="en-GB" dirty="0"/>
              <a:t> equivalence in the target language.</a:t>
            </a:r>
          </a:p>
          <a:p>
            <a:endParaRPr lang="en-GB" dirty="0"/>
          </a:p>
          <a:p>
            <a:r>
              <a:rPr lang="en-GB" dirty="0"/>
              <a:t>The </a:t>
            </a:r>
            <a:r>
              <a:rPr lang="en-GB" i="1" dirty="0" err="1"/>
              <a:t>deverbalisation</a:t>
            </a:r>
            <a:r>
              <a:rPr lang="en-GB" dirty="0"/>
              <a:t> of the speech is the phase when </a:t>
            </a:r>
            <a:r>
              <a:rPr lang="en-GB" b="1" dirty="0"/>
              <a:t>the interpreter forgets the form to get access to the intended </a:t>
            </a:r>
            <a:r>
              <a:rPr lang="en-GB" b="1" i="1" dirty="0"/>
              <a:t>sense</a:t>
            </a:r>
            <a:r>
              <a:rPr lang="en-GB" dirty="0"/>
              <a:t>, thanks to various cognitive complements</a:t>
            </a:r>
            <a:r>
              <a:rPr lang="en-GB" b="1" dirty="0"/>
              <a:t>.</a:t>
            </a:r>
          </a:p>
          <a:p>
            <a:endParaRPr lang="en-GB" b="1" dirty="0"/>
          </a:p>
          <a:p>
            <a:r>
              <a:rPr lang="en-GB" dirty="0"/>
              <a:t>Words &gt; Meaning &gt; Sense</a:t>
            </a:r>
            <a:endParaRPr lang="en-AU" dirty="0"/>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73074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fr-FR" dirty="0" smtClean="0"/>
              <a:t>The Andrei </a:t>
            </a:r>
            <a:r>
              <a:rPr lang="fr-FR" dirty="0" err="1" smtClean="0"/>
              <a:t>Makine</a:t>
            </a:r>
            <a:r>
              <a:rPr lang="fr-FR" dirty="0" smtClean="0"/>
              <a:t> case…</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220745556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19672" y="685801"/>
            <a:ext cx="6609928" cy="4183359"/>
          </a:xfrm>
        </p:spPr>
        <p:txBody>
          <a:bodyPr/>
          <a:lstStyle/>
          <a:p>
            <a:pPr marL="18288" indent="0">
              <a:buNone/>
            </a:pPr>
            <a:r>
              <a:rPr lang="fr-FR" i="1" dirty="0"/>
              <a:t>But, </a:t>
            </a:r>
            <a:r>
              <a:rPr lang="fr-FR" i="1" dirty="0" err="1"/>
              <a:t>is</a:t>
            </a:r>
            <a:r>
              <a:rPr lang="fr-FR" i="1" dirty="0"/>
              <a:t> the </a:t>
            </a:r>
            <a:r>
              <a:rPr lang="fr-FR" i="1" dirty="0" err="1"/>
              <a:t>interpretive</a:t>
            </a:r>
            <a:r>
              <a:rPr lang="fr-FR" i="1" dirty="0"/>
              <a:t> </a:t>
            </a:r>
            <a:r>
              <a:rPr lang="fr-FR" i="1" dirty="0" err="1"/>
              <a:t>act</a:t>
            </a:r>
            <a:r>
              <a:rPr lang="fr-FR" i="1" dirty="0"/>
              <a:t> - the </a:t>
            </a:r>
            <a:r>
              <a:rPr lang="fr-FR" i="1" dirty="0" err="1"/>
              <a:t>quest</a:t>
            </a:r>
            <a:r>
              <a:rPr lang="fr-FR" i="1" dirty="0"/>
              <a:t> for </a:t>
            </a:r>
            <a:r>
              <a:rPr lang="fr-FR" i="1" dirty="0" err="1"/>
              <a:t>sense</a:t>
            </a:r>
            <a:r>
              <a:rPr lang="fr-FR" i="1" dirty="0"/>
              <a:t> – </a:t>
            </a:r>
            <a:r>
              <a:rPr lang="fr-FR" i="1" dirty="0" err="1"/>
              <a:t>always</a:t>
            </a:r>
            <a:r>
              <a:rPr lang="fr-FR" i="1" dirty="0"/>
              <a:t> a relevant concept in the </a:t>
            </a:r>
            <a:r>
              <a:rPr lang="fr-FR" i="1" dirty="0" err="1"/>
              <a:t>act</a:t>
            </a:r>
            <a:r>
              <a:rPr lang="fr-FR" i="1" dirty="0"/>
              <a:t> of </a:t>
            </a:r>
            <a:r>
              <a:rPr lang="fr-FR" i="1" dirty="0" err="1"/>
              <a:t>interpreting</a:t>
            </a:r>
            <a:r>
              <a:rPr lang="fr-FR" i="1" dirty="0"/>
              <a:t> ?</a:t>
            </a:r>
          </a:p>
          <a:p>
            <a:endParaRPr lang="fr-FR" i="1" dirty="0"/>
          </a:p>
          <a:p>
            <a:r>
              <a:rPr lang="fr-FR" dirty="0" err="1"/>
              <a:t>Different</a:t>
            </a:r>
            <a:r>
              <a:rPr lang="fr-FR" dirty="0"/>
              <a:t> </a:t>
            </a:r>
            <a:r>
              <a:rPr lang="fr-FR" dirty="0" err="1"/>
              <a:t>roles</a:t>
            </a:r>
            <a:r>
              <a:rPr lang="fr-FR" dirty="0"/>
              <a:t> of the </a:t>
            </a:r>
            <a:r>
              <a:rPr lang="fr-FR" dirty="0" err="1"/>
              <a:t>interpreter</a:t>
            </a:r>
            <a:r>
              <a:rPr lang="fr-FR" dirty="0"/>
              <a:t> / </a:t>
            </a:r>
            <a:r>
              <a:rPr lang="fr-FR" dirty="0" err="1"/>
              <a:t>different</a:t>
            </a:r>
            <a:r>
              <a:rPr lang="fr-FR" dirty="0"/>
              <a:t> perceptions, in </a:t>
            </a:r>
            <a:r>
              <a:rPr lang="fr-FR" dirty="0" err="1"/>
              <a:t>different</a:t>
            </a:r>
            <a:r>
              <a:rPr lang="fr-FR" dirty="0"/>
              <a:t> communicative situations</a:t>
            </a:r>
          </a:p>
          <a:p>
            <a:endParaRPr lang="fr-FR" dirty="0"/>
          </a:p>
          <a:p>
            <a:r>
              <a:rPr lang="fr-FR" dirty="0" err="1"/>
              <a:t>Different</a:t>
            </a:r>
            <a:r>
              <a:rPr lang="fr-FR" dirty="0"/>
              <a:t> types of speeches to </a:t>
            </a:r>
            <a:r>
              <a:rPr lang="fr-FR" dirty="0" err="1"/>
              <a:t>be</a:t>
            </a:r>
            <a:r>
              <a:rPr lang="fr-FR" dirty="0"/>
              <a:t> </a:t>
            </a:r>
            <a:r>
              <a:rPr lang="fr-FR" dirty="0" err="1"/>
              <a:t>interpreted</a:t>
            </a:r>
            <a:endParaRPr lang="en-AU" dirty="0"/>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454470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685801"/>
            <a:ext cx="7402016" cy="5047455"/>
          </a:xfrm>
        </p:spPr>
        <p:txBody>
          <a:bodyPr/>
          <a:lstStyle/>
          <a:p>
            <a:pPr marL="18288" indent="0">
              <a:buNone/>
            </a:pPr>
            <a:r>
              <a:rPr lang="en-AU" sz="2000" i="1" dirty="0"/>
              <a:t>What is an interpreter?</a:t>
            </a:r>
          </a:p>
          <a:p>
            <a:pPr marL="18288" indent="0">
              <a:buNone/>
            </a:pPr>
            <a:endParaRPr lang="en-AU" sz="2000" i="1" dirty="0"/>
          </a:p>
          <a:p>
            <a:r>
              <a:rPr lang="en-AU" sz="2000" dirty="0"/>
              <a:t>A tap: ‘</a:t>
            </a:r>
            <a:r>
              <a:rPr lang="en-AU" sz="2000" i="1" dirty="0"/>
              <a:t>a language converter</a:t>
            </a:r>
            <a:r>
              <a:rPr lang="en-AU" sz="2000" dirty="0"/>
              <a:t>’</a:t>
            </a:r>
          </a:p>
          <a:p>
            <a:r>
              <a:rPr lang="en-AU" sz="2000" dirty="0"/>
              <a:t>A conduit: ‘</a:t>
            </a:r>
            <a:r>
              <a:rPr lang="en-AU" sz="2000" i="1" dirty="0"/>
              <a:t>an invisible message converter’</a:t>
            </a:r>
            <a:endParaRPr lang="en-AU" sz="2000" dirty="0"/>
          </a:p>
          <a:p>
            <a:r>
              <a:rPr lang="en-AU" sz="2000" dirty="0"/>
              <a:t>A communication facilitator: ‘</a:t>
            </a:r>
            <a:r>
              <a:rPr lang="en-AU" sz="2000" i="1" dirty="0"/>
              <a:t>a message clarifier’</a:t>
            </a:r>
            <a:endParaRPr lang="en-AU" sz="2000" dirty="0"/>
          </a:p>
          <a:p>
            <a:r>
              <a:rPr lang="en-AU" sz="2000" dirty="0"/>
              <a:t>A cultural mediator: ‘</a:t>
            </a:r>
            <a:r>
              <a:rPr lang="en-AU" sz="2000" i="1" dirty="0"/>
              <a:t>a cultural clarifier’ “people who speak different languages live in different worlds, not the same world with different labels” </a:t>
            </a:r>
            <a:r>
              <a:rPr lang="en-AU" sz="2000" dirty="0"/>
              <a:t>(Sapir, 1928)</a:t>
            </a:r>
          </a:p>
          <a:p>
            <a:r>
              <a:rPr lang="en-AU" sz="2000" dirty="0"/>
              <a:t>An advocate</a:t>
            </a:r>
          </a:p>
          <a:p>
            <a:r>
              <a:rPr lang="en-AU" sz="2000" dirty="0"/>
              <a:t>A servant</a:t>
            </a:r>
          </a:p>
          <a:p>
            <a:r>
              <a:rPr lang="en-AU" sz="2000" dirty="0"/>
              <a:t>A service provider (admin help, escort, guide…)</a:t>
            </a:r>
            <a:endParaRPr lang="en-AU" dirty="0"/>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3213574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3608" y="685801"/>
            <a:ext cx="7185992" cy="4903439"/>
          </a:xfrm>
        </p:spPr>
        <p:txBody>
          <a:bodyPr/>
          <a:lstStyle/>
          <a:p>
            <a:pPr marL="18288" indent="0">
              <a:buNone/>
            </a:pPr>
            <a:r>
              <a:rPr lang="fr-FR" i="1" dirty="0" err="1"/>
              <a:t>Text</a:t>
            </a:r>
            <a:r>
              <a:rPr lang="fr-FR" i="1" dirty="0"/>
              <a:t> types / speeches types</a:t>
            </a:r>
          </a:p>
          <a:p>
            <a:pPr marL="18288" indent="0">
              <a:buNone/>
            </a:pPr>
            <a:endParaRPr lang="fr-FR" i="1" dirty="0"/>
          </a:p>
          <a:p>
            <a:r>
              <a:rPr lang="en-AU" sz="2000" dirty="0"/>
              <a:t>T</a:t>
            </a:r>
            <a:r>
              <a:rPr lang="en-GB" sz="2000" dirty="0" err="1"/>
              <a:t>hree</a:t>
            </a:r>
            <a:r>
              <a:rPr lang="en-GB" sz="2000" dirty="0"/>
              <a:t> forms of speeches exist:</a:t>
            </a:r>
            <a:endParaRPr lang="en-AU" sz="2000" dirty="0"/>
          </a:p>
          <a:p>
            <a:pPr marL="18288" indent="0">
              <a:buNone/>
            </a:pPr>
            <a:endParaRPr lang="en-GB" sz="2000" dirty="0"/>
          </a:p>
          <a:p>
            <a:pPr marL="18288" indent="0">
              <a:buNone/>
            </a:pPr>
            <a:r>
              <a:rPr lang="en-GB" sz="2000" dirty="0"/>
              <a:t>Descriptive, dialectic, affective</a:t>
            </a:r>
          </a:p>
          <a:p>
            <a:pPr marL="18288" indent="0">
              <a:buNone/>
            </a:pPr>
            <a:endParaRPr lang="en-GB" sz="2000" dirty="0"/>
          </a:p>
          <a:p>
            <a:pPr marL="18288" indent="0">
              <a:buNone/>
            </a:pPr>
            <a:endParaRPr lang="en-GB" sz="2000" dirty="0"/>
          </a:p>
          <a:p>
            <a:r>
              <a:rPr lang="en-GB" sz="2000" dirty="0"/>
              <a:t>Three forms of interpretations:</a:t>
            </a:r>
          </a:p>
          <a:p>
            <a:pPr marL="18288" indent="0">
              <a:buNone/>
            </a:pPr>
            <a:endParaRPr lang="en-GB" sz="2000" dirty="0"/>
          </a:p>
          <a:p>
            <a:pPr marL="18288" indent="0">
              <a:buNone/>
            </a:pPr>
            <a:r>
              <a:rPr lang="en-GB" sz="2000" dirty="0"/>
              <a:t>An explanation (the content prevails), </a:t>
            </a:r>
          </a:p>
          <a:p>
            <a:pPr marL="18288" indent="0">
              <a:buNone/>
            </a:pPr>
            <a:r>
              <a:rPr lang="en-GB" sz="2000" dirty="0"/>
              <a:t>An argumentation (both content and form matter),</a:t>
            </a:r>
          </a:p>
          <a:p>
            <a:pPr marL="18288" indent="0">
              <a:buNone/>
            </a:pPr>
            <a:r>
              <a:rPr lang="en-GB" sz="2000" dirty="0"/>
              <a:t>An eloquence exercise (form is essential)</a:t>
            </a:r>
            <a:endParaRPr lang="en-AU" dirty="0"/>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3589916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260648"/>
            <a:ext cx="8568952" cy="5832648"/>
          </a:xfrm>
        </p:spPr>
        <p:txBody>
          <a:bodyPr/>
          <a:lstStyle/>
          <a:p>
            <a:pPr marL="18288" indent="0">
              <a:buNone/>
            </a:pPr>
            <a:r>
              <a:rPr lang="en-AU" i="1" dirty="0" smtClean="0"/>
              <a:t>Translation and </a:t>
            </a:r>
            <a:r>
              <a:rPr lang="en-AU" i="1" dirty="0" err="1" smtClean="0"/>
              <a:t>deverbalisation</a:t>
            </a:r>
            <a:r>
              <a:rPr lang="en-AU" i="1" dirty="0" smtClean="0"/>
              <a:t>?</a:t>
            </a:r>
            <a:endParaRPr lang="en-AU" i="1" dirty="0"/>
          </a:p>
          <a:p>
            <a:pPr marL="18288" indent="0">
              <a:buNone/>
            </a:pPr>
            <a:endParaRPr lang="en-AU" dirty="0" smtClean="0"/>
          </a:p>
          <a:p>
            <a:r>
              <a:rPr lang="en-AU" dirty="0" smtClean="0"/>
              <a:t>It </a:t>
            </a:r>
            <a:r>
              <a:rPr lang="en-AU" dirty="0"/>
              <a:t>is more difficult for the translator as the ST does not disappear, and therefore the graphic signs remain and call for proper linguistic correspondences in the TL, short-circuiting the search for appropriate equivalences of sense</a:t>
            </a:r>
            <a:r>
              <a:rPr lang="en-AU" dirty="0" smtClean="0"/>
              <a:t>.</a:t>
            </a:r>
          </a:p>
          <a:p>
            <a:endParaRPr lang="en-AU" dirty="0"/>
          </a:p>
          <a:p>
            <a:r>
              <a:rPr lang="en-AU" dirty="0"/>
              <a:t>Even if </a:t>
            </a:r>
            <a:r>
              <a:rPr lang="en-AU" dirty="0" err="1" smtClean="0"/>
              <a:t>deverbalisation</a:t>
            </a:r>
            <a:r>
              <a:rPr lang="en-AU" dirty="0" smtClean="0"/>
              <a:t> </a:t>
            </a:r>
            <a:r>
              <a:rPr lang="en-AU" dirty="0"/>
              <a:t>requires an effort on the part of the translator, it is present in the translator’s awareness of what an author means in a given passage</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307051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67544" y="332657"/>
            <a:ext cx="7762056" cy="5544616"/>
          </a:xfrm>
        </p:spPr>
        <p:txBody>
          <a:bodyPr/>
          <a:lstStyle/>
          <a:p>
            <a:r>
              <a:rPr lang="en-AU" sz="2000" i="1" dirty="0"/>
              <a:t>“In the first part of the year (1880), Freud was able to cope with the boredom (of military service) by devoting himself to translating a book by John Stuart Mill, the first of five large books he translated. It was a congenial work, since he was specially gifted as a translator. </a:t>
            </a:r>
            <a:r>
              <a:rPr lang="en-AU" sz="2000" b="1" i="1" dirty="0"/>
              <a:t>Instead of laboriously transcribing from the foreign language, idioms and all, he would read a passage, close the book and consider how a German writer would have clothed the same thoughts </a:t>
            </a:r>
            <a:r>
              <a:rPr lang="en-AU" sz="2000" i="1" dirty="0"/>
              <a:t>― a method not very common among translators. His translating work was both brilliant and rapid</a:t>
            </a:r>
            <a:r>
              <a:rPr lang="en-AU" sz="2000" i="1" dirty="0" smtClean="0"/>
              <a:t>.”</a:t>
            </a:r>
          </a:p>
          <a:p>
            <a:endParaRPr lang="en-AU" sz="2000" i="1" dirty="0"/>
          </a:p>
          <a:p>
            <a:pPr marL="18288" indent="0">
              <a:buNone/>
            </a:pPr>
            <a:r>
              <a:rPr lang="en-AU" sz="2000" dirty="0" smtClean="0"/>
              <a:t>(Choi, 2004)</a:t>
            </a:r>
            <a:endParaRPr lang="de-DE" dirty="0"/>
          </a:p>
        </p:txBody>
      </p:sp>
      <p:sp>
        <p:nvSpPr>
          <p:cNvPr id="3" name="Titel 2"/>
          <p:cNvSpPr>
            <a:spLocks noGrp="1"/>
          </p:cNvSpPr>
          <p:nvPr>
            <p:ph type="title"/>
          </p:nvPr>
        </p:nvSpPr>
        <p:spPr/>
        <p:txBody>
          <a:bodyPr/>
          <a:lstStyle/>
          <a:p>
            <a:endParaRPr lang="de-DE" dirty="0"/>
          </a:p>
        </p:txBody>
      </p:sp>
    </p:spTree>
    <p:extLst>
      <p:ext uri="{BB962C8B-B14F-4D97-AF65-F5344CB8AC3E}">
        <p14:creationId xmlns:p14="http://schemas.microsoft.com/office/powerpoint/2010/main" val="335299194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755576" y="260649"/>
            <a:ext cx="7474024" cy="5112568"/>
          </a:xfrm>
        </p:spPr>
        <p:txBody>
          <a:bodyPr/>
          <a:lstStyle/>
          <a:p>
            <a:r>
              <a:rPr lang="en-AU" i="1" dirty="0" smtClean="0"/>
              <a:t>“</a:t>
            </a:r>
            <a:r>
              <a:rPr lang="en-AU" sz="2000" i="1" dirty="0"/>
              <a:t>T</a:t>
            </a:r>
            <a:r>
              <a:rPr lang="en-AU" sz="2000" i="1" dirty="0" smtClean="0"/>
              <a:t>he </a:t>
            </a:r>
            <a:r>
              <a:rPr lang="en-AU" sz="2000" i="1" dirty="0"/>
              <a:t>literature of the past 30 years seems to reflect a consensus, at least on translation of informational texts (as opposed to literary texts), in </a:t>
            </a:r>
            <a:r>
              <a:rPr lang="en-AU" sz="2000" i="1" dirty="0" err="1"/>
              <a:t>favor</a:t>
            </a:r>
            <a:r>
              <a:rPr lang="en-AU" sz="2000" i="1" dirty="0"/>
              <a:t> of a meaning and intention-oriented translation strategy, as opposed to a strategy based on formal equivalence: it is felt that translation suffers when it is constructed on linguistic correspondences, and serves its purpose better when the form of the source text is used to understand it and is then </a:t>
            </a:r>
            <a:r>
              <a:rPr lang="en-AU" sz="2000" i="1" dirty="0" err="1"/>
              <a:t>honorably</a:t>
            </a:r>
            <a:r>
              <a:rPr lang="en-AU" sz="2000" i="1" dirty="0"/>
              <a:t> discharged while the reformulation process proceeds on the basis of an autonomous mental representation of its meaning (informational, emotional, social, intentional, etc.).” </a:t>
            </a:r>
          </a:p>
          <a:p>
            <a:pPr>
              <a:buFont typeface="Arial" charset="0"/>
              <a:buNone/>
            </a:pPr>
            <a:r>
              <a:rPr lang="en-AU" sz="2000" dirty="0"/>
              <a:t>(</a:t>
            </a:r>
            <a:r>
              <a:rPr lang="en-AU" sz="2000" dirty="0" err="1"/>
              <a:t>Gile</a:t>
            </a:r>
            <a:r>
              <a:rPr lang="en-AU" sz="2000" dirty="0"/>
              <a:t>, 2003)</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25249461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39552" y="685801"/>
            <a:ext cx="7690048" cy="3657599"/>
          </a:xfrm>
        </p:spPr>
        <p:txBody>
          <a:bodyPr/>
          <a:lstStyle/>
          <a:p>
            <a:r>
              <a:rPr lang="fr-FR" dirty="0"/>
              <a:t>Can </a:t>
            </a:r>
            <a:r>
              <a:rPr lang="fr-FR" dirty="0" err="1"/>
              <a:t>we</a:t>
            </a:r>
            <a:r>
              <a:rPr lang="fr-FR" dirty="0"/>
              <a:t> </a:t>
            </a:r>
            <a:r>
              <a:rPr lang="fr-FR" dirty="0" err="1"/>
              <a:t>speak</a:t>
            </a:r>
            <a:r>
              <a:rPr lang="fr-FR" dirty="0"/>
              <a:t> of </a:t>
            </a:r>
          </a:p>
          <a:p>
            <a:pPr marL="18288" indent="0">
              <a:buNone/>
            </a:pPr>
            <a:endParaRPr lang="fr-FR" dirty="0"/>
          </a:p>
          <a:p>
            <a:pPr marL="18288" indent="0">
              <a:buNone/>
            </a:pPr>
            <a:r>
              <a:rPr lang="fr-FR" dirty="0"/>
              <a:t>	</a:t>
            </a:r>
            <a:r>
              <a:rPr lang="en-AU" dirty="0"/>
              <a:t>“literary interpreting” / “literary interpretations”?</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52935775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755576" y="685801"/>
            <a:ext cx="7474024" cy="3657599"/>
          </a:xfrm>
        </p:spPr>
        <p:txBody>
          <a:bodyPr/>
          <a:lstStyle/>
          <a:p>
            <a:r>
              <a:rPr lang="fr-FR" dirty="0" err="1" smtClean="0"/>
              <a:t>Interpreting</a:t>
            </a:r>
            <a:r>
              <a:rPr lang="fr-FR" dirty="0" smtClean="0"/>
              <a:t> for Andrei </a:t>
            </a:r>
            <a:r>
              <a:rPr lang="fr-FR" dirty="0" err="1" smtClean="0"/>
              <a:t>Makine</a:t>
            </a:r>
            <a:r>
              <a:rPr lang="fr-FR" dirty="0" smtClean="0"/>
              <a:t> </a:t>
            </a:r>
            <a:r>
              <a:rPr lang="fr-FR" dirty="0" err="1" smtClean="0"/>
              <a:t>at</a:t>
            </a:r>
            <a:r>
              <a:rPr lang="fr-FR" dirty="0" smtClean="0"/>
              <a:t> the 2007 Auckland </a:t>
            </a:r>
            <a:r>
              <a:rPr lang="fr-FR" dirty="0" err="1" smtClean="0"/>
              <a:t>Writers</a:t>
            </a:r>
            <a:r>
              <a:rPr lang="fr-FR" dirty="0" smtClean="0"/>
              <a:t> Festival</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278936290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95536" y="685801"/>
            <a:ext cx="7834064" cy="3657599"/>
          </a:xfrm>
        </p:spPr>
        <p:txBody>
          <a:bodyPr/>
          <a:lstStyle/>
          <a:p>
            <a:r>
              <a:rPr lang="fr-FR" dirty="0" err="1" smtClean="0"/>
              <a:t>Others</a:t>
            </a:r>
            <a:r>
              <a:rPr lang="fr-FR" dirty="0" smtClean="0"/>
              <a:t>’ </a:t>
            </a:r>
            <a:r>
              <a:rPr lang="fr-FR" dirty="0" err="1" smtClean="0"/>
              <a:t>views</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157493617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685801"/>
            <a:ext cx="8050088" cy="5047455"/>
          </a:xfrm>
        </p:spPr>
        <p:txBody>
          <a:bodyPr>
            <a:normAutofit/>
          </a:bodyPr>
          <a:lstStyle/>
          <a:p>
            <a:r>
              <a:rPr lang="de-DE" i="1" dirty="0" err="1">
                <a:effectLst/>
              </a:rPr>
              <a:t>I</a:t>
            </a:r>
            <a:r>
              <a:rPr lang="de-DE" i="1" dirty="0" err="1" smtClean="0">
                <a:effectLst/>
              </a:rPr>
              <a:t>’ve</a:t>
            </a:r>
            <a:r>
              <a:rPr lang="de-DE" i="1" dirty="0" smtClean="0">
                <a:effectLst/>
              </a:rPr>
              <a:t> </a:t>
            </a:r>
            <a:r>
              <a:rPr lang="de-DE" i="1" dirty="0" err="1">
                <a:effectLst/>
              </a:rPr>
              <a:t>been</a:t>
            </a:r>
            <a:r>
              <a:rPr lang="de-DE" i="1" dirty="0">
                <a:effectLst/>
              </a:rPr>
              <a:t> </a:t>
            </a:r>
            <a:r>
              <a:rPr lang="de-DE" i="1" dirty="0" err="1">
                <a:effectLst/>
              </a:rPr>
              <a:t>working</a:t>
            </a:r>
            <a:r>
              <a:rPr lang="de-DE" i="1" dirty="0">
                <a:effectLst/>
              </a:rPr>
              <a:t> </a:t>
            </a:r>
            <a:r>
              <a:rPr lang="de-DE" i="1" dirty="0" err="1">
                <a:effectLst/>
              </a:rPr>
              <a:t>as</a:t>
            </a:r>
            <a:r>
              <a:rPr lang="de-DE" i="1" dirty="0">
                <a:effectLst/>
              </a:rPr>
              <a:t> an </a:t>
            </a:r>
            <a:r>
              <a:rPr lang="de-DE" i="1" dirty="0" err="1">
                <a:effectLst/>
              </a:rPr>
              <a:t>interpreter</a:t>
            </a:r>
            <a:r>
              <a:rPr lang="de-DE" i="1" dirty="0">
                <a:effectLst/>
              </a:rPr>
              <a:t> </a:t>
            </a:r>
            <a:r>
              <a:rPr lang="de-DE" i="1" dirty="0" err="1">
                <a:effectLst/>
              </a:rPr>
              <a:t>for</a:t>
            </a:r>
            <a:r>
              <a:rPr lang="de-DE" i="1" dirty="0">
                <a:effectLst/>
              </a:rPr>
              <a:t> </a:t>
            </a:r>
            <a:r>
              <a:rPr lang="de-DE" i="1" dirty="0" err="1">
                <a:effectLst/>
              </a:rPr>
              <a:t>literature</a:t>
            </a:r>
            <a:r>
              <a:rPr lang="de-DE" i="1" dirty="0">
                <a:effectLst/>
              </a:rPr>
              <a:t>, </a:t>
            </a:r>
            <a:r>
              <a:rPr lang="de-DE" i="1" dirty="0" err="1">
                <a:effectLst/>
              </a:rPr>
              <a:t>theater</a:t>
            </a:r>
            <a:r>
              <a:rPr lang="de-DE" i="1" dirty="0">
                <a:effectLst/>
              </a:rPr>
              <a:t> </a:t>
            </a:r>
            <a:r>
              <a:rPr lang="de-DE" i="1" dirty="0" err="1">
                <a:effectLst/>
              </a:rPr>
              <a:t>and</a:t>
            </a:r>
            <a:r>
              <a:rPr lang="de-DE" i="1" dirty="0">
                <a:effectLst/>
              </a:rPr>
              <a:t> </a:t>
            </a:r>
            <a:r>
              <a:rPr lang="de-DE" i="1" dirty="0" err="1">
                <a:effectLst/>
              </a:rPr>
              <a:t>the</a:t>
            </a:r>
            <a:r>
              <a:rPr lang="de-DE" i="1" dirty="0">
                <a:effectLst/>
              </a:rPr>
              <a:t> </a:t>
            </a:r>
            <a:r>
              <a:rPr lang="de-DE" i="1" dirty="0" err="1">
                <a:effectLst/>
              </a:rPr>
              <a:t>arts</a:t>
            </a:r>
            <a:r>
              <a:rPr lang="de-DE" i="1" dirty="0">
                <a:effectLst/>
              </a:rPr>
              <a:t> </a:t>
            </a:r>
            <a:r>
              <a:rPr lang="de-DE" i="1" dirty="0" err="1">
                <a:effectLst/>
              </a:rPr>
              <a:t>for</a:t>
            </a:r>
            <a:r>
              <a:rPr lang="de-DE" i="1" dirty="0">
                <a:effectLst/>
              </a:rPr>
              <a:t> </a:t>
            </a:r>
            <a:r>
              <a:rPr lang="de-DE" i="1" dirty="0" err="1">
                <a:effectLst/>
              </a:rPr>
              <a:t>many</a:t>
            </a:r>
            <a:r>
              <a:rPr lang="de-DE" i="1" dirty="0">
                <a:effectLst/>
              </a:rPr>
              <a:t> </a:t>
            </a:r>
            <a:r>
              <a:rPr lang="de-DE" i="1" dirty="0" err="1" smtClean="0">
                <a:effectLst/>
              </a:rPr>
              <a:t>years</a:t>
            </a:r>
            <a:r>
              <a:rPr lang="de-DE" i="1" dirty="0" smtClean="0">
                <a:effectLst/>
              </a:rPr>
              <a:t>. I </a:t>
            </a:r>
            <a:r>
              <a:rPr lang="de-DE" i="1" dirty="0" err="1">
                <a:effectLst/>
              </a:rPr>
              <a:t>love</a:t>
            </a:r>
            <a:r>
              <a:rPr lang="de-DE" i="1" dirty="0">
                <a:effectLst/>
              </a:rPr>
              <a:t> </a:t>
            </a:r>
            <a:r>
              <a:rPr lang="de-DE" i="1" dirty="0" err="1">
                <a:effectLst/>
              </a:rPr>
              <a:t>the</a:t>
            </a:r>
            <a:r>
              <a:rPr lang="de-DE" i="1" dirty="0">
                <a:effectLst/>
              </a:rPr>
              <a:t> </a:t>
            </a:r>
            <a:r>
              <a:rPr lang="de-DE" i="1" dirty="0" err="1">
                <a:effectLst/>
              </a:rPr>
              <a:t>challenge</a:t>
            </a:r>
            <a:r>
              <a:rPr lang="de-DE" i="1" dirty="0">
                <a:effectLst/>
              </a:rPr>
              <a:t> </a:t>
            </a:r>
            <a:r>
              <a:rPr lang="de-DE" i="1" dirty="0" err="1">
                <a:effectLst/>
              </a:rPr>
              <a:t>and</a:t>
            </a:r>
            <a:r>
              <a:rPr lang="de-DE" i="1" dirty="0">
                <a:effectLst/>
              </a:rPr>
              <a:t> - </a:t>
            </a:r>
            <a:r>
              <a:rPr lang="de-DE" i="1" dirty="0" err="1">
                <a:effectLst/>
              </a:rPr>
              <a:t>since</a:t>
            </a:r>
            <a:r>
              <a:rPr lang="de-DE" i="1" dirty="0">
                <a:effectLst/>
              </a:rPr>
              <a:t> </a:t>
            </a:r>
            <a:r>
              <a:rPr lang="de-DE" i="1" dirty="0" smtClean="0">
                <a:effectLst/>
              </a:rPr>
              <a:t>I </a:t>
            </a:r>
            <a:r>
              <a:rPr lang="de-DE" i="1" dirty="0" err="1">
                <a:effectLst/>
              </a:rPr>
              <a:t>have</a:t>
            </a:r>
            <a:r>
              <a:rPr lang="de-DE" i="1" dirty="0">
                <a:effectLst/>
              </a:rPr>
              <a:t> </a:t>
            </a:r>
            <a:r>
              <a:rPr lang="de-DE" i="1" dirty="0" err="1">
                <a:effectLst/>
              </a:rPr>
              <a:t>met</a:t>
            </a:r>
            <a:r>
              <a:rPr lang="de-DE" i="1" dirty="0">
                <a:effectLst/>
              </a:rPr>
              <a:t> </a:t>
            </a:r>
            <a:r>
              <a:rPr lang="de-DE" i="1" dirty="0" err="1" smtClean="0">
                <a:effectLst/>
              </a:rPr>
              <a:t>many</a:t>
            </a:r>
            <a:r>
              <a:rPr lang="de-DE" i="1" dirty="0" smtClean="0">
                <a:effectLst/>
              </a:rPr>
              <a:t> </a:t>
            </a:r>
            <a:r>
              <a:rPr lang="de-DE" i="1" dirty="0" err="1" smtClean="0">
                <a:effectLst/>
              </a:rPr>
              <a:t>writers</a:t>
            </a:r>
            <a:r>
              <a:rPr lang="de-DE" i="1" dirty="0" smtClean="0">
                <a:effectLst/>
              </a:rPr>
              <a:t> </a:t>
            </a:r>
            <a:r>
              <a:rPr lang="de-DE" i="1" dirty="0" err="1">
                <a:effectLst/>
              </a:rPr>
              <a:t>and</a:t>
            </a:r>
            <a:r>
              <a:rPr lang="de-DE" i="1" dirty="0">
                <a:effectLst/>
              </a:rPr>
              <a:t> </a:t>
            </a:r>
            <a:r>
              <a:rPr lang="de-DE" i="1" dirty="0" err="1">
                <a:effectLst/>
              </a:rPr>
              <a:t>filmmakers</a:t>
            </a:r>
            <a:r>
              <a:rPr lang="de-DE" i="1" dirty="0">
                <a:effectLst/>
              </a:rPr>
              <a:t>, </a:t>
            </a:r>
            <a:r>
              <a:rPr lang="de-DE" i="1" dirty="0" err="1">
                <a:effectLst/>
              </a:rPr>
              <a:t>photographers</a:t>
            </a:r>
            <a:r>
              <a:rPr lang="de-DE" i="1" dirty="0">
                <a:effectLst/>
              </a:rPr>
              <a:t> </a:t>
            </a:r>
            <a:r>
              <a:rPr lang="de-DE" i="1" dirty="0" err="1">
                <a:effectLst/>
              </a:rPr>
              <a:t>and</a:t>
            </a:r>
            <a:r>
              <a:rPr lang="de-DE" i="1" dirty="0">
                <a:effectLst/>
              </a:rPr>
              <a:t> </a:t>
            </a:r>
            <a:r>
              <a:rPr lang="de-DE" i="1" dirty="0" err="1" smtClean="0">
                <a:effectLst/>
              </a:rPr>
              <a:t>painters</a:t>
            </a:r>
            <a:r>
              <a:rPr lang="de-DE" i="1" dirty="0" smtClean="0">
                <a:effectLst/>
              </a:rPr>
              <a:t> </a:t>
            </a:r>
            <a:r>
              <a:rPr lang="de-DE" i="1" dirty="0">
                <a:effectLst/>
              </a:rPr>
              <a:t>in </a:t>
            </a:r>
            <a:r>
              <a:rPr lang="de-DE" i="1" dirty="0" err="1">
                <a:effectLst/>
              </a:rPr>
              <a:t>my</a:t>
            </a:r>
            <a:r>
              <a:rPr lang="de-DE" i="1" dirty="0">
                <a:effectLst/>
              </a:rPr>
              <a:t> </a:t>
            </a:r>
            <a:r>
              <a:rPr lang="de-DE" i="1" dirty="0" err="1">
                <a:effectLst/>
              </a:rPr>
              <a:t>career</a:t>
            </a:r>
            <a:r>
              <a:rPr lang="de-DE" i="1" dirty="0">
                <a:effectLst/>
              </a:rPr>
              <a:t> – </a:t>
            </a:r>
            <a:r>
              <a:rPr lang="de-DE" i="1" dirty="0" err="1">
                <a:effectLst/>
              </a:rPr>
              <a:t>the</a:t>
            </a:r>
            <a:r>
              <a:rPr lang="de-DE" i="1" dirty="0">
                <a:effectLst/>
              </a:rPr>
              <a:t> </a:t>
            </a:r>
            <a:r>
              <a:rPr lang="de-DE" i="1" dirty="0" err="1">
                <a:effectLst/>
              </a:rPr>
              <a:t>diversity</a:t>
            </a:r>
            <a:r>
              <a:rPr lang="de-DE" i="1" dirty="0">
                <a:effectLst/>
              </a:rPr>
              <a:t> </a:t>
            </a:r>
            <a:r>
              <a:rPr lang="de-DE" i="1" dirty="0" err="1">
                <a:effectLst/>
              </a:rPr>
              <a:t>of</a:t>
            </a:r>
            <a:r>
              <a:rPr lang="de-DE" i="1" dirty="0">
                <a:effectLst/>
              </a:rPr>
              <a:t> </a:t>
            </a:r>
            <a:r>
              <a:rPr lang="de-DE" i="1" dirty="0" err="1">
                <a:effectLst/>
              </a:rPr>
              <a:t>interpreting</a:t>
            </a:r>
            <a:r>
              <a:rPr lang="de-DE" i="1" dirty="0">
                <a:effectLst/>
              </a:rPr>
              <a:t> </a:t>
            </a:r>
            <a:r>
              <a:rPr lang="de-DE" i="1" dirty="0" err="1">
                <a:effectLst/>
              </a:rPr>
              <a:t>modes</a:t>
            </a:r>
            <a:r>
              <a:rPr lang="de-DE" i="1" dirty="0">
                <a:effectLst/>
              </a:rPr>
              <a:t> (</a:t>
            </a:r>
            <a:r>
              <a:rPr lang="de-DE" i="1" dirty="0" err="1">
                <a:effectLst/>
              </a:rPr>
              <a:t>or</a:t>
            </a:r>
            <a:r>
              <a:rPr lang="de-DE" i="1" dirty="0">
                <a:effectLst/>
              </a:rPr>
              <a:t> </a:t>
            </a:r>
            <a:r>
              <a:rPr lang="de-DE" i="1" dirty="0" err="1">
                <a:effectLst/>
              </a:rPr>
              <a:t>variations</a:t>
            </a:r>
            <a:r>
              <a:rPr lang="de-DE" i="1" dirty="0">
                <a:effectLst/>
              </a:rPr>
              <a:t>, </a:t>
            </a:r>
            <a:r>
              <a:rPr lang="de-DE" i="1" dirty="0" err="1">
                <a:effectLst/>
              </a:rPr>
              <a:t>including</a:t>
            </a:r>
            <a:r>
              <a:rPr lang="de-DE" i="1" dirty="0">
                <a:effectLst/>
              </a:rPr>
              <a:t> </a:t>
            </a:r>
            <a:r>
              <a:rPr lang="de-DE" i="1" dirty="0" err="1">
                <a:effectLst/>
              </a:rPr>
              <a:t>the</a:t>
            </a:r>
            <a:r>
              <a:rPr lang="de-DE" i="1" dirty="0">
                <a:effectLst/>
              </a:rPr>
              <a:t> </a:t>
            </a:r>
            <a:r>
              <a:rPr lang="de-DE" i="1" dirty="0" err="1">
                <a:effectLst/>
              </a:rPr>
              <a:t>psychological</a:t>
            </a:r>
            <a:r>
              <a:rPr lang="de-DE" i="1" dirty="0">
                <a:effectLst/>
              </a:rPr>
              <a:t> </a:t>
            </a:r>
            <a:r>
              <a:rPr lang="de-DE" i="1" dirty="0" err="1">
                <a:effectLst/>
              </a:rPr>
              <a:t>versality</a:t>
            </a:r>
            <a:r>
              <a:rPr lang="de-DE" i="1" dirty="0">
                <a:effectLst/>
              </a:rPr>
              <a:t>) </a:t>
            </a:r>
            <a:r>
              <a:rPr lang="de-DE" i="1" dirty="0" err="1">
                <a:effectLst/>
              </a:rPr>
              <a:t>you’re</a:t>
            </a:r>
            <a:r>
              <a:rPr lang="de-DE" i="1" dirty="0">
                <a:effectLst/>
              </a:rPr>
              <a:t> </a:t>
            </a:r>
            <a:r>
              <a:rPr lang="de-DE" i="1" dirty="0" err="1">
                <a:effectLst/>
              </a:rPr>
              <a:t>required</a:t>
            </a:r>
            <a:r>
              <a:rPr lang="de-DE" i="1" dirty="0">
                <a:effectLst/>
              </a:rPr>
              <a:t> </a:t>
            </a:r>
            <a:r>
              <a:rPr lang="de-DE" i="1" dirty="0" err="1">
                <a:effectLst/>
              </a:rPr>
              <a:t>to</a:t>
            </a:r>
            <a:r>
              <a:rPr lang="de-DE" i="1" dirty="0">
                <a:effectLst/>
              </a:rPr>
              <a:t> </a:t>
            </a:r>
            <a:r>
              <a:rPr lang="de-DE" i="1" dirty="0" err="1">
                <a:effectLst/>
              </a:rPr>
              <a:t>adopt</a:t>
            </a:r>
            <a:r>
              <a:rPr lang="de-DE" i="1" dirty="0">
                <a:effectLst/>
              </a:rPr>
              <a:t> in </a:t>
            </a:r>
            <a:r>
              <a:rPr lang="de-DE" i="1" dirty="0" err="1">
                <a:effectLst/>
              </a:rPr>
              <a:t>this</a:t>
            </a:r>
            <a:r>
              <a:rPr lang="de-DE" i="1" dirty="0">
                <a:effectLst/>
              </a:rPr>
              <a:t> </a:t>
            </a:r>
            <a:r>
              <a:rPr lang="de-DE" i="1" dirty="0" err="1">
                <a:effectLst/>
              </a:rPr>
              <a:t>particular</a:t>
            </a:r>
            <a:r>
              <a:rPr lang="de-DE" i="1" dirty="0">
                <a:effectLst/>
              </a:rPr>
              <a:t> </a:t>
            </a:r>
            <a:r>
              <a:rPr lang="de-DE" i="1" dirty="0" err="1">
                <a:effectLst/>
              </a:rPr>
              <a:t>setting</a:t>
            </a:r>
            <a:r>
              <a:rPr lang="de-DE" i="1" dirty="0">
                <a:effectLst/>
              </a:rPr>
              <a:t>. </a:t>
            </a:r>
            <a:r>
              <a:rPr lang="de-DE" i="1" dirty="0" err="1" smtClean="0">
                <a:effectLst/>
              </a:rPr>
              <a:t>And</a:t>
            </a:r>
            <a:r>
              <a:rPr lang="de-DE" i="1" dirty="0" smtClean="0">
                <a:effectLst/>
              </a:rPr>
              <a:t> </a:t>
            </a:r>
            <a:r>
              <a:rPr lang="de-DE" i="1" dirty="0" err="1">
                <a:effectLst/>
              </a:rPr>
              <a:t>it’s</a:t>
            </a:r>
            <a:r>
              <a:rPr lang="de-DE" i="1" dirty="0">
                <a:effectLst/>
              </a:rPr>
              <a:t> </a:t>
            </a:r>
            <a:r>
              <a:rPr lang="de-DE" i="1" dirty="0" err="1">
                <a:effectLst/>
              </a:rPr>
              <a:t>almost</a:t>
            </a:r>
            <a:r>
              <a:rPr lang="de-DE" i="1" dirty="0">
                <a:effectLst/>
              </a:rPr>
              <a:t> </a:t>
            </a:r>
            <a:r>
              <a:rPr lang="de-DE" i="1" dirty="0" err="1">
                <a:effectLst/>
              </a:rPr>
              <a:t>always</a:t>
            </a:r>
            <a:r>
              <a:rPr lang="de-DE" i="1" dirty="0">
                <a:effectLst/>
              </a:rPr>
              <a:t> </a:t>
            </a:r>
            <a:r>
              <a:rPr lang="de-DE" i="1" dirty="0" err="1">
                <a:effectLst/>
              </a:rPr>
              <a:t>consec</a:t>
            </a:r>
            <a:r>
              <a:rPr lang="de-DE" i="1" dirty="0">
                <a:effectLst/>
              </a:rPr>
              <a:t>, </a:t>
            </a:r>
            <a:r>
              <a:rPr lang="de-DE" i="1" dirty="0" err="1">
                <a:effectLst/>
              </a:rPr>
              <a:t>as</a:t>
            </a:r>
            <a:r>
              <a:rPr lang="de-DE" i="1" dirty="0">
                <a:effectLst/>
              </a:rPr>
              <a:t> </a:t>
            </a:r>
            <a:r>
              <a:rPr lang="de-DE" i="1" dirty="0" err="1">
                <a:effectLst/>
              </a:rPr>
              <a:t>you</a:t>
            </a:r>
            <a:r>
              <a:rPr lang="de-DE" i="1" dirty="0">
                <a:effectLst/>
              </a:rPr>
              <a:t> </a:t>
            </a:r>
            <a:r>
              <a:rPr lang="de-DE" i="1" dirty="0" err="1">
                <a:effectLst/>
              </a:rPr>
              <a:t>point</a:t>
            </a:r>
            <a:r>
              <a:rPr lang="de-DE" i="1" dirty="0">
                <a:effectLst/>
              </a:rPr>
              <a:t> out. </a:t>
            </a:r>
            <a:endParaRPr lang="de-DE" i="1" dirty="0" smtClean="0">
              <a:effectLst/>
            </a:endParaRPr>
          </a:p>
          <a:p>
            <a:endParaRPr lang="de-DE" i="1" dirty="0">
              <a:effectLst/>
            </a:endParaRPr>
          </a:p>
          <a:p>
            <a:endParaRPr lang="de-DE" dirty="0"/>
          </a:p>
        </p:txBody>
      </p:sp>
      <p:sp>
        <p:nvSpPr>
          <p:cNvPr id="3" name="Titel 2"/>
          <p:cNvSpPr>
            <a:spLocks noGrp="1"/>
          </p:cNvSpPr>
          <p:nvPr>
            <p:ph type="title"/>
          </p:nvPr>
        </p:nvSpPr>
        <p:spPr>
          <a:xfrm>
            <a:off x="777240" y="6237312"/>
            <a:ext cx="7543800" cy="72008"/>
          </a:xfrm>
        </p:spPr>
        <p:txBody>
          <a:bodyPr/>
          <a:lstStyle/>
          <a:p>
            <a:endParaRPr lang="de-DE" dirty="0"/>
          </a:p>
        </p:txBody>
      </p:sp>
    </p:spTree>
    <p:extLst>
      <p:ext uri="{BB962C8B-B14F-4D97-AF65-F5344CB8AC3E}">
        <p14:creationId xmlns:p14="http://schemas.microsoft.com/office/powerpoint/2010/main" val="30793574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39552" y="404664"/>
            <a:ext cx="7992888" cy="5472608"/>
          </a:xfrm>
        </p:spPr>
        <p:txBody>
          <a:bodyPr>
            <a:normAutofit/>
          </a:bodyPr>
          <a:lstStyle/>
          <a:p>
            <a:r>
              <a:rPr lang="en-US" u="sng" dirty="0"/>
              <a:t>Taxonomy of Interpreting</a:t>
            </a:r>
            <a:r>
              <a:rPr lang="en-US" dirty="0"/>
              <a:t>: </a:t>
            </a:r>
            <a:endParaRPr lang="en-US" dirty="0" smtClean="0"/>
          </a:p>
          <a:p>
            <a:pPr>
              <a:buFontTx/>
              <a:buChar char="-"/>
            </a:pPr>
            <a:r>
              <a:rPr lang="en-US" dirty="0" smtClean="0"/>
              <a:t>Conference Interpreting (international meetings)</a:t>
            </a:r>
            <a:endParaRPr lang="en-US" dirty="0"/>
          </a:p>
          <a:p>
            <a:pPr>
              <a:buFontTx/>
              <a:buChar char="-"/>
            </a:pPr>
            <a:r>
              <a:rPr lang="en-US" dirty="0" smtClean="0"/>
              <a:t>Liaison </a:t>
            </a:r>
            <a:r>
              <a:rPr lang="en-US" dirty="0"/>
              <a:t>Interpreting </a:t>
            </a:r>
            <a:r>
              <a:rPr lang="en-US" dirty="0" smtClean="0"/>
              <a:t>(delegations, politicians</a:t>
            </a:r>
            <a:r>
              <a:rPr lang="en-US" dirty="0"/>
              <a:t>, artists, businessmen</a:t>
            </a:r>
            <a:r>
              <a:rPr lang="en-US" dirty="0" smtClean="0"/>
              <a:t>...)</a:t>
            </a:r>
          </a:p>
          <a:p>
            <a:pPr>
              <a:buFontTx/>
              <a:buChar char="-"/>
            </a:pPr>
            <a:r>
              <a:rPr lang="en-US" dirty="0"/>
              <a:t>Court Interpreting</a:t>
            </a:r>
          </a:p>
          <a:p>
            <a:pPr>
              <a:buFontTx/>
              <a:buChar char="-"/>
            </a:pPr>
            <a:r>
              <a:rPr lang="en-US" dirty="0"/>
              <a:t>Community Interpreting </a:t>
            </a:r>
            <a:r>
              <a:rPr lang="en-US" dirty="0" smtClean="0"/>
              <a:t>(</a:t>
            </a:r>
            <a:r>
              <a:rPr lang="en-US" dirty="0"/>
              <a:t>h</a:t>
            </a:r>
            <a:r>
              <a:rPr lang="en-US" dirty="0" smtClean="0"/>
              <a:t>ealthcare</a:t>
            </a:r>
            <a:r>
              <a:rPr lang="en-US" dirty="0"/>
              <a:t>, </a:t>
            </a:r>
            <a:r>
              <a:rPr lang="en-US" dirty="0" smtClean="0"/>
              <a:t>education</a:t>
            </a:r>
            <a:r>
              <a:rPr lang="en-US" dirty="0"/>
              <a:t>, banking, legal services</a:t>
            </a:r>
            <a:r>
              <a:rPr lang="en-US" dirty="0" smtClean="0"/>
              <a:t>...)</a:t>
            </a:r>
          </a:p>
          <a:p>
            <a:pPr>
              <a:buFontTx/>
              <a:buChar char="-"/>
            </a:pPr>
            <a:r>
              <a:rPr lang="en-US" dirty="0" smtClean="0"/>
              <a:t>Media Interpreting (TV, press conferences…)</a:t>
            </a:r>
          </a:p>
          <a:p>
            <a:pPr>
              <a:buFontTx/>
              <a:buChar char="-"/>
            </a:pPr>
            <a:endParaRPr lang="en-US" dirty="0"/>
          </a:p>
          <a:p>
            <a:pPr>
              <a:buFontTx/>
              <a:buChar char="-"/>
            </a:pPr>
            <a:endParaRPr lang="en-US" dirty="0">
              <a:effectLst/>
            </a:endParaRPr>
          </a:p>
          <a:p>
            <a:pPr marL="18288" indent="0">
              <a:buNone/>
            </a:pPr>
            <a:r>
              <a:rPr lang="en-US" b="1" dirty="0" smtClean="0">
                <a:effectLst/>
              </a:rPr>
              <a:t>= a diversity of communicative situations, as well as of modalities and environments</a:t>
            </a:r>
            <a:endParaRPr lang="de-DE" b="1" dirty="0">
              <a:effectLst/>
            </a:endParaRPr>
          </a:p>
        </p:txBody>
      </p:sp>
      <p:sp>
        <p:nvSpPr>
          <p:cNvPr id="3" name="Titel 2"/>
          <p:cNvSpPr>
            <a:spLocks noGrp="1"/>
          </p:cNvSpPr>
          <p:nvPr>
            <p:ph type="title"/>
          </p:nvPr>
        </p:nvSpPr>
        <p:spPr>
          <a:xfrm>
            <a:off x="777240" y="6237312"/>
            <a:ext cx="7543800" cy="216024"/>
          </a:xfrm>
        </p:spPr>
        <p:txBody>
          <a:bodyPr/>
          <a:lstStyle/>
          <a:p>
            <a:endParaRPr lang="de-DE" dirty="0"/>
          </a:p>
        </p:txBody>
      </p:sp>
    </p:spTree>
    <p:extLst>
      <p:ext uri="{BB962C8B-B14F-4D97-AF65-F5344CB8AC3E}">
        <p14:creationId xmlns:p14="http://schemas.microsoft.com/office/powerpoint/2010/main" val="130481842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685801"/>
            <a:ext cx="7906072" cy="4183359"/>
          </a:xfrm>
        </p:spPr>
        <p:txBody>
          <a:bodyPr/>
          <a:lstStyle/>
          <a:p>
            <a:r>
              <a:rPr lang="de-DE" i="1" dirty="0" err="1">
                <a:effectLst/>
              </a:rPr>
              <a:t>Some</a:t>
            </a:r>
            <a:r>
              <a:rPr lang="de-DE" i="1" dirty="0">
                <a:effectLst/>
              </a:rPr>
              <a:t> </a:t>
            </a:r>
            <a:r>
              <a:rPr lang="de-DE" i="1" dirty="0" err="1">
                <a:effectLst/>
              </a:rPr>
              <a:t>writers</a:t>
            </a:r>
            <a:r>
              <a:rPr lang="de-DE" i="1" dirty="0">
                <a:effectLst/>
              </a:rPr>
              <a:t> </a:t>
            </a:r>
            <a:r>
              <a:rPr lang="de-DE" i="1" dirty="0" err="1">
                <a:effectLst/>
              </a:rPr>
              <a:t>are</a:t>
            </a:r>
            <a:r>
              <a:rPr lang="de-DE" i="1" dirty="0">
                <a:effectLst/>
              </a:rPr>
              <a:t> eloquent, </a:t>
            </a:r>
            <a:r>
              <a:rPr lang="de-DE" i="1" dirty="0" err="1">
                <a:effectLst/>
              </a:rPr>
              <a:t>some</a:t>
            </a:r>
            <a:r>
              <a:rPr lang="de-DE" i="1" dirty="0">
                <a:effectLst/>
              </a:rPr>
              <a:t> </a:t>
            </a:r>
            <a:r>
              <a:rPr lang="de-DE" i="1" dirty="0" err="1">
                <a:effectLst/>
              </a:rPr>
              <a:t>are</a:t>
            </a:r>
            <a:r>
              <a:rPr lang="de-DE" i="1" dirty="0">
                <a:effectLst/>
              </a:rPr>
              <a:t> </a:t>
            </a:r>
            <a:r>
              <a:rPr lang="de-DE" i="1" dirty="0" err="1">
                <a:effectLst/>
              </a:rPr>
              <a:t>shy</a:t>
            </a:r>
            <a:r>
              <a:rPr lang="de-DE" i="1" dirty="0">
                <a:effectLst/>
              </a:rPr>
              <a:t>, </a:t>
            </a:r>
            <a:r>
              <a:rPr lang="de-DE" i="1" dirty="0" err="1">
                <a:effectLst/>
              </a:rPr>
              <a:t>some</a:t>
            </a:r>
            <a:r>
              <a:rPr lang="de-DE" i="1" dirty="0">
                <a:effectLst/>
              </a:rPr>
              <a:t> </a:t>
            </a:r>
            <a:r>
              <a:rPr lang="de-DE" i="1" dirty="0" err="1">
                <a:effectLst/>
              </a:rPr>
              <a:t>are</a:t>
            </a:r>
            <a:r>
              <a:rPr lang="de-DE" i="1" dirty="0">
                <a:effectLst/>
              </a:rPr>
              <a:t> </a:t>
            </a:r>
            <a:r>
              <a:rPr lang="de-DE" i="1" dirty="0" err="1">
                <a:effectLst/>
              </a:rPr>
              <a:t>vain</a:t>
            </a:r>
            <a:r>
              <a:rPr lang="de-DE" i="1" dirty="0">
                <a:effectLst/>
              </a:rPr>
              <a:t>, </a:t>
            </a:r>
            <a:r>
              <a:rPr lang="de-DE" i="1" dirty="0" err="1">
                <a:effectLst/>
              </a:rPr>
              <a:t>some</a:t>
            </a:r>
            <a:r>
              <a:rPr lang="de-DE" i="1" dirty="0">
                <a:effectLst/>
              </a:rPr>
              <a:t> </a:t>
            </a:r>
            <a:r>
              <a:rPr lang="de-DE" i="1" dirty="0" err="1">
                <a:effectLst/>
              </a:rPr>
              <a:t>are</a:t>
            </a:r>
            <a:r>
              <a:rPr lang="de-DE" i="1" dirty="0">
                <a:effectLst/>
              </a:rPr>
              <a:t> </a:t>
            </a:r>
            <a:r>
              <a:rPr lang="de-DE" i="1" dirty="0" err="1">
                <a:effectLst/>
              </a:rPr>
              <a:t>modest</a:t>
            </a:r>
            <a:r>
              <a:rPr lang="de-DE" i="1" dirty="0">
                <a:effectLst/>
              </a:rPr>
              <a:t>, </a:t>
            </a:r>
            <a:r>
              <a:rPr lang="de-DE" i="1" dirty="0" err="1">
                <a:effectLst/>
              </a:rPr>
              <a:t>some</a:t>
            </a:r>
            <a:r>
              <a:rPr lang="de-DE" i="1" dirty="0">
                <a:effectLst/>
              </a:rPr>
              <a:t> </a:t>
            </a:r>
            <a:r>
              <a:rPr lang="de-DE" i="1" dirty="0" err="1">
                <a:effectLst/>
              </a:rPr>
              <a:t>are</a:t>
            </a:r>
            <a:r>
              <a:rPr lang="de-DE" i="1" dirty="0">
                <a:effectLst/>
              </a:rPr>
              <a:t> </a:t>
            </a:r>
            <a:r>
              <a:rPr lang="de-DE" i="1" dirty="0" err="1">
                <a:effectLst/>
              </a:rPr>
              <a:t>drunk</a:t>
            </a:r>
            <a:r>
              <a:rPr lang="de-DE" i="1" dirty="0">
                <a:effectLst/>
              </a:rPr>
              <a:t> (</a:t>
            </a:r>
            <a:r>
              <a:rPr lang="de-DE" i="1" dirty="0" err="1">
                <a:effectLst/>
              </a:rPr>
              <a:t>yes</a:t>
            </a:r>
            <a:r>
              <a:rPr lang="de-DE" i="1" dirty="0">
                <a:effectLst/>
              </a:rPr>
              <a:t>, </a:t>
            </a:r>
            <a:r>
              <a:rPr lang="de-DE" i="1" dirty="0" err="1">
                <a:effectLst/>
              </a:rPr>
              <a:t>it</a:t>
            </a:r>
            <a:r>
              <a:rPr lang="de-DE" i="1" dirty="0">
                <a:effectLst/>
              </a:rPr>
              <a:t> </a:t>
            </a:r>
            <a:r>
              <a:rPr lang="de-DE" i="1" dirty="0" err="1">
                <a:effectLst/>
              </a:rPr>
              <a:t>happens</a:t>
            </a:r>
            <a:r>
              <a:rPr lang="de-DE" i="1" dirty="0">
                <a:effectLst/>
              </a:rPr>
              <a:t>, </a:t>
            </a:r>
            <a:r>
              <a:rPr lang="de-DE" i="1" dirty="0" err="1">
                <a:effectLst/>
              </a:rPr>
              <a:t>and</a:t>
            </a:r>
            <a:r>
              <a:rPr lang="de-DE" i="1" dirty="0">
                <a:effectLst/>
              </a:rPr>
              <a:t> </a:t>
            </a:r>
            <a:r>
              <a:rPr lang="de-DE" i="1" dirty="0" err="1">
                <a:effectLst/>
              </a:rPr>
              <a:t>it</a:t>
            </a:r>
            <a:r>
              <a:rPr lang="de-DE" i="1" dirty="0">
                <a:effectLst/>
              </a:rPr>
              <a:t> </a:t>
            </a:r>
            <a:r>
              <a:rPr lang="de-DE" i="1" dirty="0" err="1">
                <a:effectLst/>
              </a:rPr>
              <a:t>does</a:t>
            </a:r>
            <a:r>
              <a:rPr lang="de-DE" i="1" dirty="0">
                <a:effectLst/>
              </a:rPr>
              <a:t> not </a:t>
            </a:r>
            <a:r>
              <a:rPr lang="de-DE" i="1" dirty="0" err="1">
                <a:effectLst/>
              </a:rPr>
              <a:t>enhance</a:t>
            </a:r>
            <a:r>
              <a:rPr lang="de-DE" i="1" dirty="0">
                <a:effectLst/>
              </a:rPr>
              <a:t> </a:t>
            </a:r>
            <a:r>
              <a:rPr lang="de-DE" i="1" dirty="0" err="1">
                <a:effectLst/>
              </a:rPr>
              <a:t>their</a:t>
            </a:r>
            <a:r>
              <a:rPr lang="de-DE" i="1" dirty="0">
                <a:effectLst/>
              </a:rPr>
              <a:t> </a:t>
            </a:r>
            <a:r>
              <a:rPr lang="de-DE" i="1" dirty="0" err="1">
                <a:effectLst/>
              </a:rPr>
              <a:t>intelligibility</a:t>
            </a:r>
            <a:r>
              <a:rPr lang="de-DE" i="1" dirty="0">
                <a:effectLst/>
              </a:rPr>
              <a:t>), </a:t>
            </a:r>
            <a:r>
              <a:rPr lang="de-DE" i="1" dirty="0" err="1">
                <a:effectLst/>
              </a:rPr>
              <a:t>some</a:t>
            </a:r>
            <a:r>
              <a:rPr lang="de-DE" i="1" dirty="0">
                <a:effectLst/>
              </a:rPr>
              <a:t> </a:t>
            </a:r>
            <a:r>
              <a:rPr lang="de-DE" i="1" dirty="0" err="1">
                <a:effectLst/>
              </a:rPr>
              <a:t>hosts</a:t>
            </a:r>
            <a:r>
              <a:rPr lang="de-DE" i="1" dirty="0">
                <a:effectLst/>
              </a:rPr>
              <a:t> </a:t>
            </a:r>
            <a:r>
              <a:rPr lang="de-DE" i="1" dirty="0" err="1">
                <a:effectLst/>
              </a:rPr>
              <a:t>know</a:t>
            </a:r>
            <a:r>
              <a:rPr lang="de-DE" i="1" dirty="0">
                <a:effectLst/>
              </a:rPr>
              <a:t> </a:t>
            </a:r>
            <a:r>
              <a:rPr lang="de-DE" i="1" dirty="0" err="1">
                <a:effectLst/>
              </a:rPr>
              <a:t>how</a:t>
            </a:r>
            <a:r>
              <a:rPr lang="de-DE" i="1" dirty="0">
                <a:effectLst/>
              </a:rPr>
              <a:t> </a:t>
            </a:r>
            <a:r>
              <a:rPr lang="de-DE" i="1" dirty="0" err="1">
                <a:effectLst/>
              </a:rPr>
              <a:t>to</a:t>
            </a:r>
            <a:r>
              <a:rPr lang="de-DE" i="1" dirty="0">
                <a:effectLst/>
              </a:rPr>
              <a:t> </a:t>
            </a:r>
            <a:r>
              <a:rPr lang="de-DE" i="1" dirty="0" err="1">
                <a:effectLst/>
              </a:rPr>
              <a:t>ask</a:t>
            </a:r>
            <a:r>
              <a:rPr lang="de-DE" i="1" dirty="0">
                <a:effectLst/>
              </a:rPr>
              <a:t> </a:t>
            </a:r>
            <a:r>
              <a:rPr lang="de-DE" i="1" dirty="0" err="1">
                <a:effectLst/>
              </a:rPr>
              <a:t>questions</a:t>
            </a:r>
            <a:r>
              <a:rPr lang="de-DE" i="1" dirty="0">
                <a:effectLst/>
              </a:rPr>
              <a:t>, </a:t>
            </a:r>
            <a:r>
              <a:rPr lang="de-DE" i="1" dirty="0" err="1">
                <a:effectLst/>
              </a:rPr>
              <a:t>some</a:t>
            </a:r>
            <a:r>
              <a:rPr lang="de-DE" i="1" dirty="0">
                <a:effectLst/>
              </a:rPr>
              <a:t> </a:t>
            </a:r>
            <a:r>
              <a:rPr lang="de-DE" i="1" dirty="0" err="1">
                <a:effectLst/>
              </a:rPr>
              <a:t>don’t</a:t>
            </a:r>
            <a:r>
              <a:rPr lang="de-DE" i="1" dirty="0">
                <a:effectLst/>
              </a:rPr>
              <a:t> </a:t>
            </a:r>
            <a:r>
              <a:rPr lang="de-DE" i="1" dirty="0" err="1">
                <a:effectLst/>
              </a:rPr>
              <a:t>seem</a:t>
            </a:r>
            <a:r>
              <a:rPr lang="de-DE" i="1" dirty="0">
                <a:effectLst/>
              </a:rPr>
              <a:t> </a:t>
            </a:r>
            <a:r>
              <a:rPr lang="de-DE" i="1" dirty="0" err="1">
                <a:effectLst/>
              </a:rPr>
              <a:t>to</a:t>
            </a:r>
            <a:r>
              <a:rPr lang="de-DE" i="1" dirty="0">
                <a:effectLst/>
              </a:rPr>
              <a:t> </a:t>
            </a:r>
            <a:r>
              <a:rPr lang="de-DE" i="1" dirty="0" err="1">
                <a:effectLst/>
              </a:rPr>
              <a:t>know</a:t>
            </a:r>
            <a:r>
              <a:rPr lang="de-DE" i="1" dirty="0">
                <a:effectLst/>
              </a:rPr>
              <a:t> </a:t>
            </a:r>
            <a:r>
              <a:rPr lang="de-DE" i="1" dirty="0" err="1">
                <a:effectLst/>
              </a:rPr>
              <a:t>what</a:t>
            </a:r>
            <a:r>
              <a:rPr lang="de-DE" i="1" dirty="0">
                <a:effectLst/>
              </a:rPr>
              <a:t> </a:t>
            </a:r>
            <a:r>
              <a:rPr lang="de-DE" i="1" dirty="0" err="1">
                <a:effectLst/>
              </a:rPr>
              <a:t>they</a:t>
            </a:r>
            <a:r>
              <a:rPr lang="de-DE" i="1" dirty="0">
                <a:effectLst/>
              </a:rPr>
              <a:t> </a:t>
            </a:r>
            <a:r>
              <a:rPr lang="de-DE" i="1" dirty="0" err="1">
                <a:effectLst/>
              </a:rPr>
              <a:t>want</a:t>
            </a:r>
            <a:r>
              <a:rPr lang="de-DE" i="1" dirty="0">
                <a:effectLst/>
              </a:rPr>
              <a:t> </a:t>
            </a:r>
            <a:r>
              <a:rPr lang="de-DE" i="1" dirty="0" err="1">
                <a:effectLst/>
              </a:rPr>
              <a:t>to</a:t>
            </a:r>
            <a:r>
              <a:rPr lang="de-DE" i="1" dirty="0">
                <a:effectLst/>
              </a:rPr>
              <a:t> </a:t>
            </a:r>
            <a:r>
              <a:rPr lang="de-DE" i="1" dirty="0" err="1">
                <a:effectLst/>
              </a:rPr>
              <a:t>know</a:t>
            </a:r>
            <a:r>
              <a:rPr lang="de-DE" i="1" dirty="0">
                <a:effectLst/>
              </a:rPr>
              <a:t>. </a:t>
            </a:r>
            <a:endParaRPr lang="de-DE" i="1" dirty="0" smtClean="0">
              <a:effectLst/>
            </a:endParaRPr>
          </a:p>
          <a:p>
            <a:endParaRPr lang="de-DE" i="1" dirty="0" smtClean="0">
              <a:effectLst/>
            </a:endParaRPr>
          </a:p>
          <a:p>
            <a:r>
              <a:rPr lang="de-DE" i="1" dirty="0" err="1" smtClean="0">
                <a:effectLst/>
              </a:rPr>
              <a:t>Sometimes</a:t>
            </a:r>
            <a:r>
              <a:rPr lang="de-DE" i="1" dirty="0" smtClean="0">
                <a:effectLst/>
              </a:rPr>
              <a:t> </a:t>
            </a:r>
            <a:r>
              <a:rPr lang="de-DE" i="1" dirty="0" err="1">
                <a:effectLst/>
              </a:rPr>
              <a:t>the</a:t>
            </a:r>
            <a:r>
              <a:rPr lang="de-DE" i="1" dirty="0">
                <a:effectLst/>
              </a:rPr>
              <a:t> </a:t>
            </a:r>
            <a:r>
              <a:rPr lang="de-DE" i="1" dirty="0" err="1">
                <a:effectLst/>
              </a:rPr>
              <a:t>audience</a:t>
            </a:r>
            <a:r>
              <a:rPr lang="de-DE" i="1" dirty="0">
                <a:effectLst/>
              </a:rPr>
              <a:t> </a:t>
            </a:r>
            <a:r>
              <a:rPr lang="de-DE" i="1" dirty="0" err="1">
                <a:effectLst/>
              </a:rPr>
              <a:t>loves</a:t>
            </a:r>
            <a:r>
              <a:rPr lang="de-DE" i="1" dirty="0">
                <a:effectLst/>
              </a:rPr>
              <a:t> </a:t>
            </a:r>
            <a:r>
              <a:rPr lang="de-DE" i="1" dirty="0" err="1">
                <a:effectLst/>
              </a:rPr>
              <a:t>you</a:t>
            </a:r>
            <a:r>
              <a:rPr lang="de-DE" i="1" dirty="0">
                <a:effectLst/>
              </a:rPr>
              <a:t> (</a:t>
            </a:r>
            <a:r>
              <a:rPr lang="de-DE" i="1" dirty="0" err="1">
                <a:effectLst/>
              </a:rPr>
              <a:t>the</a:t>
            </a:r>
            <a:r>
              <a:rPr lang="de-DE" i="1" dirty="0">
                <a:effectLst/>
              </a:rPr>
              <a:t> </a:t>
            </a:r>
            <a:r>
              <a:rPr lang="de-DE" i="1" dirty="0" err="1">
                <a:effectLst/>
              </a:rPr>
              <a:t>interpreter</a:t>
            </a:r>
            <a:r>
              <a:rPr lang="de-DE" i="1" dirty="0">
                <a:effectLst/>
              </a:rPr>
              <a:t>) </a:t>
            </a:r>
            <a:r>
              <a:rPr lang="de-DE" i="1" dirty="0" err="1">
                <a:effectLst/>
              </a:rPr>
              <a:t>too</a:t>
            </a:r>
            <a:r>
              <a:rPr lang="de-DE" i="1" dirty="0">
                <a:effectLst/>
              </a:rPr>
              <a:t>, </a:t>
            </a:r>
            <a:r>
              <a:rPr lang="de-DE" i="1" dirty="0" err="1">
                <a:effectLst/>
              </a:rPr>
              <a:t>sometimes</a:t>
            </a:r>
            <a:r>
              <a:rPr lang="de-DE" i="1" dirty="0">
                <a:effectLst/>
              </a:rPr>
              <a:t> </a:t>
            </a:r>
            <a:r>
              <a:rPr lang="de-DE" i="1" dirty="0" err="1">
                <a:effectLst/>
              </a:rPr>
              <a:t>the</a:t>
            </a:r>
            <a:r>
              <a:rPr lang="de-DE" i="1" dirty="0">
                <a:effectLst/>
              </a:rPr>
              <a:t> </a:t>
            </a:r>
            <a:r>
              <a:rPr lang="de-DE" i="1" dirty="0" err="1">
                <a:effectLst/>
              </a:rPr>
              <a:t>artist</a:t>
            </a:r>
            <a:r>
              <a:rPr lang="de-DE" i="1" dirty="0">
                <a:effectLst/>
              </a:rPr>
              <a:t>/</a:t>
            </a:r>
            <a:r>
              <a:rPr lang="de-DE" i="1" dirty="0" err="1">
                <a:effectLst/>
              </a:rPr>
              <a:t>writer</a:t>
            </a:r>
            <a:r>
              <a:rPr lang="de-DE" i="1" dirty="0">
                <a:effectLst/>
              </a:rPr>
              <a:t> </a:t>
            </a:r>
            <a:r>
              <a:rPr lang="de-DE" i="1" dirty="0" err="1">
                <a:effectLst/>
              </a:rPr>
              <a:t>does</a:t>
            </a:r>
            <a:r>
              <a:rPr lang="de-DE" i="1" dirty="0">
                <a:effectLst/>
              </a:rPr>
              <a:t> not </a:t>
            </a:r>
            <a:r>
              <a:rPr lang="de-DE" i="1" dirty="0" err="1">
                <a:effectLst/>
              </a:rPr>
              <a:t>want</a:t>
            </a:r>
            <a:r>
              <a:rPr lang="de-DE" i="1" dirty="0">
                <a:effectLst/>
              </a:rPr>
              <a:t> </a:t>
            </a:r>
            <a:r>
              <a:rPr lang="de-DE" i="1" dirty="0" err="1">
                <a:effectLst/>
              </a:rPr>
              <a:t>the</a:t>
            </a:r>
            <a:r>
              <a:rPr lang="de-DE" i="1" dirty="0">
                <a:effectLst/>
              </a:rPr>
              <a:t> </a:t>
            </a:r>
            <a:r>
              <a:rPr lang="de-DE" i="1" dirty="0" err="1">
                <a:effectLst/>
              </a:rPr>
              <a:t>audience</a:t>
            </a:r>
            <a:r>
              <a:rPr lang="de-DE" i="1" dirty="0">
                <a:effectLst/>
              </a:rPr>
              <a:t> </a:t>
            </a:r>
            <a:r>
              <a:rPr lang="de-DE" i="1" dirty="0" err="1" smtClean="0">
                <a:effectLst/>
              </a:rPr>
              <a:t>to</a:t>
            </a:r>
            <a:r>
              <a:rPr lang="de-DE" i="1" dirty="0" smtClean="0">
                <a:effectLst/>
              </a:rPr>
              <a:t> </a:t>
            </a:r>
            <a:r>
              <a:rPr lang="de-DE" i="1" dirty="0" err="1" smtClean="0">
                <a:effectLst/>
              </a:rPr>
              <a:t>love</a:t>
            </a:r>
            <a:r>
              <a:rPr lang="de-DE" i="1" dirty="0" smtClean="0">
                <a:effectLst/>
              </a:rPr>
              <a:t> </a:t>
            </a:r>
            <a:r>
              <a:rPr lang="de-DE" i="1" dirty="0" err="1">
                <a:effectLst/>
              </a:rPr>
              <a:t>anybody</a:t>
            </a:r>
            <a:r>
              <a:rPr lang="de-DE" i="1" dirty="0">
                <a:effectLst/>
              </a:rPr>
              <a:t> </a:t>
            </a:r>
            <a:r>
              <a:rPr lang="de-DE" i="1" dirty="0" err="1">
                <a:effectLst/>
              </a:rPr>
              <a:t>except</a:t>
            </a:r>
            <a:r>
              <a:rPr lang="de-DE" i="1" dirty="0">
                <a:effectLst/>
              </a:rPr>
              <a:t> </a:t>
            </a:r>
            <a:r>
              <a:rPr lang="de-DE" i="1" dirty="0" err="1">
                <a:effectLst/>
              </a:rPr>
              <a:t>the</a:t>
            </a:r>
            <a:r>
              <a:rPr lang="de-DE" i="1" dirty="0">
                <a:effectLst/>
              </a:rPr>
              <a:t> </a:t>
            </a:r>
            <a:r>
              <a:rPr lang="de-DE" i="1" dirty="0" err="1">
                <a:effectLst/>
              </a:rPr>
              <a:t>artist</a:t>
            </a:r>
            <a:r>
              <a:rPr lang="de-DE" i="1" dirty="0">
                <a:effectLst/>
              </a:rPr>
              <a:t>/</a:t>
            </a:r>
            <a:r>
              <a:rPr lang="de-DE" i="1" dirty="0" err="1">
                <a:effectLst/>
              </a:rPr>
              <a:t>writer</a:t>
            </a:r>
            <a:r>
              <a:rPr lang="de-DE" i="1" dirty="0">
                <a:effectLst/>
              </a:rPr>
              <a:t>, </a:t>
            </a:r>
            <a:r>
              <a:rPr lang="de-DE" i="1" dirty="0" err="1">
                <a:effectLst/>
              </a:rPr>
              <a:t>yet</a:t>
            </a:r>
            <a:r>
              <a:rPr lang="de-DE" i="1" dirty="0">
                <a:effectLst/>
              </a:rPr>
              <a:t> </a:t>
            </a:r>
            <a:r>
              <a:rPr lang="de-DE" i="1" dirty="0" err="1">
                <a:effectLst/>
              </a:rPr>
              <a:t>they</a:t>
            </a:r>
            <a:r>
              <a:rPr lang="de-DE" i="1" dirty="0">
                <a:effectLst/>
              </a:rPr>
              <a:t> </a:t>
            </a:r>
            <a:r>
              <a:rPr lang="de-DE" i="1" dirty="0" err="1">
                <a:effectLst/>
              </a:rPr>
              <a:t>depend</a:t>
            </a:r>
            <a:r>
              <a:rPr lang="de-DE" i="1" dirty="0">
                <a:effectLst/>
              </a:rPr>
              <a:t> on </a:t>
            </a:r>
            <a:r>
              <a:rPr lang="de-DE" i="1" dirty="0" err="1">
                <a:effectLst/>
              </a:rPr>
              <a:t>you</a:t>
            </a:r>
            <a:r>
              <a:rPr lang="de-DE" i="1" dirty="0">
                <a:effectLst/>
              </a:rPr>
              <a:t> (</a:t>
            </a:r>
            <a:r>
              <a:rPr lang="de-DE" i="1" dirty="0" err="1" smtClean="0">
                <a:effectLst/>
              </a:rPr>
              <a:t>the</a:t>
            </a:r>
            <a:r>
              <a:rPr lang="de-DE" i="1" dirty="0" smtClean="0">
                <a:effectLst/>
              </a:rPr>
              <a:t> </a:t>
            </a:r>
            <a:r>
              <a:rPr lang="de-DE" i="1" dirty="0" err="1" smtClean="0">
                <a:effectLst/>
              </a:rPr>
              <a:t>interpreter</a:t>
            </a:r>
            <a:r>
              <a:rPr lang="de-DE" i="1" dirty="0">
                <a:effectLst/>
              </a:rPr>
              <a:t>) </a:t>
            </a:r>
            <a:r>
              <a:rPr lang="de-DE" i="1" dirty="0" err="1">
                <a:effectLst/>
              </a:rPr>
              <a:t>to</a:t>
            </a:r>
            <a:r>
              <a:rPr lang="de-DE" i="1" dirty="0">
                <a:effectLst/>
              </a:rPr>
              <a:t> </a:t>
            </a:r>
            <a:r>
              <a:rPr lang="de-DE" i="1" dirty="0" err="1">
                <a:effectLst/>
              </a:rPr>
              <a:t>get</a:t>
            </a:r>
            <a:r>
              <a:rPr lang="de-DE" i="1" dirty="0">
                <a:effectLst/>
              </a:rPr>
              <a:t> </a:t>
            </a:r>
            <a:r>
              <a:rPr lang="de-DE" i="1" dirty="0" err="1">
                <a:effectLst/>
              </a:rPr>
              <a:t>the</a:t>
            </a:r>
            <a:r>
              <a:rPr lang="de-DE" i="1" dirty="0">
                <a:effectLst/>
              </a:rPr>
              <a:t> </a:t>
            </a:r>
            <a:r>
              <a:rPr lang="de-DE" i="1" dirty="0" err="1">
                <a:effectLst/>
              </a:rPr>
              <a:t>message</a:t>
            </a:r>
            <a:r>
              <a:rPr lang="de-DE" i="1" dirty="0">
                <a:effectLst/>
              </a:rPr>
              <a:t> </a:t>
            </a:r>
            <a:r>
              <a:rPr lang="de-DE" i="1" dirty="0" err="1">
                <a:effectLst/>
              </a:rPr>
              <a:t>accross</a:t>
            </a:r>
            <a:r>
              <a:rPr lang="de-DE" i="1" dirty="0">
                <a:effectLst/>
              </a:rPr>
              <a:t> …</a:t>
            </a:r>
          </a:p>
          <a:p>
            <a:pPr marL="18288" indent="0">
              <a:buNone/>
            </a:pP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111344223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332656"/>
            <a:ext cx="7906072" cy="6120679"/>
          </a:xfrm>
        </p:spPr>
        <p:txBody>
          <a:bodyPr>
            <a:normAutofit/>
          </a:bodyPr>
          <a:lstStyle/>
          <a:p>
            <a:r>
              <a:rPr lang="fr-FR" dirty="0" smtClean="0"/>
              <a:t>Peter Mead (2012), ‘</a:t>
            </a:r>
            <a:r>
              <a:rPr lang="fr-FR" dirty="0" err="1" smtClean="0"/>
              <a:t>Consecutive</a:t>
            </a:r>
            <a:r>
              <a:rPr lang="fr-FR" dirty="0" smtClean="0"/>
              <a:t> </a:t>
            </a:r>
            <a:r>
              <a:rPr lang="fr-FR" dirty="0" err="1" smtClean="0"/>
              <a:t>Interpreting</a:t>
            </a:r>
            <a:r>
              <a:rPr lang="fr-FR" dirty="0" smtClean="0"/>
              <a:t> at a </a:t>
            </a:r>
            <a:r>
              <a:rPr lang="fr-FR" dirty="0" err="1" smtClean="0"/>
              <a:t>Literature</a:t>
            </a:r>
            <a:r>
              <a:rPr lang="fr-FR" dirty="0" smtClean="0"/>
              <a:t> Festival’</a:t>
            </a:r>
          </a:p>
          <a:p>
            <a:endParaRPr lang="fr-FR" dirty="0"/>
          </a:p>
          <a:p>
            <a:r>
              <a:rPr lang="fr-FR" i="1" dirty="0" err="1" smtClean="0"/>
              <a:t>Interpreting</a:t>
            </a:r>
            <a:r>
              <a:rPr lang="fr-FR" i="1" dirty="0" smtClean="0"/>
              <a:t> in </a:t>
            </a:r>
            <a:r>
              <a:rPr lang="fr-FR" i="1" dirty="0" err="1" smtClean="0"/>
              <a:t>such</a:t>
            </a:r>
            <a:r>
              <a:rPr lang="fr-FR" i="1" dirty="0" smtClean="0"/>
              <a:t> settings </a:t>
            </a:r>
            <a:r>
              <a:rPr lang="fr-FR" i="1" dirty="0" err="1" smtClean="0"/>
              <a:t>can</a:t>
            </a:r>
            <a:r>
              <a:rPr lang="fr-FR" i="1" dirty="0" smtClean="0"/>
              <a:t> by no </a:t>
            </a:r>
            <a:r>
              <a:rPr lang="fr-FR" i="1" dirty="0" err="1" smtClean="0"/>
              <a:t>means</a:t>
            </a:r>
            <a:r>
              <a:rPr lang="fr-FR" i="1" dirty="0" smtClean="0"/>
              <a:t> </a:t>
            </a:r>
            <a:r>
              <a:rPr lang="fr-FR" i="1" dirty="0" err="1" smtClean="0"/>
              <a:t>be</a:t>
            </a:r>
            <a:r>
              <a:rPr lang="fr-FR" i="1" dirty="0" smtClean="0"/>
              <a:t> </a:t>
            </a:r>
            <a:r>
              <a:rPr lang="fr-FR" i="1" dirty="0" err="1" smtClean="0"/>
              <a:t>readily</a:t>
            </a:r>
            <a:r>
              <a:rPr lang="fr-FR" i="1" dirty="0" smtClean="0"/>
              <a:t> </a:t>
            </a:r>
            <a:r>
              <a:rPr lang="fr-FR" i="1" dirty="0" err="1" smtClean="0"/>
              <a:t>identified</a:t>
            </a:r>
            <a:r>
              <a:rPr lang="fr-FR" i="1" dirty="0" smtClean="0"/>
              <a:t> </a:t>
            </a:r>
            <a:r>
              <a:rPr lang="fr-FR" i="1" dirty="0" err="1" smtClean="0"/>
              <a:t>with</a:t>
            </a:r>
            <a:r>
              <a:rPr lang="fr-FR" i="1" dirty="0" smtClean="0"/>
              <a:t> </a:t>
            </a:r>
            <a:r>
              <a:rPr lang="fr-FR" i="1" dirty="0" err="1" smtClean="0"/>
              <a:t>Orlando’s</a:t>
            </a:r>
            <a:r>
              <a:rPr lang="fr-FR" i="1" dirty="0" smtClean="0"/>
              <a:t> description of </a:t>
            </a:r>
            <a:r>
              <a:rPr lang="en-US" i="1" dirty="0" smtClean="0"/>
              <a:t>“literary interpreting”, [even if this description] can be appreciated as a contribution to the growing awareness of working modalities and environments which do not fall neatly into the conventional categories of interpreting.</a:t>
            </a:r>
          </a:p>
          <a:p>
            <a:pPr>
              <a:buNone/>
            </a:pPr>
            <a:endParaRPr lang="en-US" i="1" dirty="0" smtClean="0"/>
          </a:p>
          <a:p>
            <a:r>
              <a:rPr lang="en-US" i="1" dirty="0" smtClean="0"/>
              <a:t>‘</a:t>
            </a:r>
            <a:r>
              <a:rPr lang="en-AU" i="1" dirty="0" smtClean="0"/>
              <a:t>even if comments focusing on features of literary language do not occur very often in my experience of interpreting for authors, </a:t>
            </a:r>
            <a:r>
              <a:rPr lang="en-AU" i="1" dirty="0" err="1" smtClean="0"/>
              <a:t>metalinguistic</a:t>
            </a:r>
            <a:r>
              <a:rPr lang="en-AU" i="1" dirty="0" smtClean="0"/>
              <a:t> comment is quite frequent. […] This obviously does require the level of attention to words and nuances of which Marc Orlando speaks’</a:t>
            </a:r>
          </a:p>
          <a:p>
            <a:endParaRPr lang="en-US" i="1" dirty="0"/>
          </a:p>
          <a:p>
            <a:r>
              <a:rPr lang="en-US" i="1" dirty="0" smtClean="0"/>
              <a:t>…my perception is that the “literary interpreting” genre is on the increase</a:t>
            </a:r>
            <a:endParaRPr lang="de-DE" i="1" dirty="0"/>
          </a:p>
        </p:txBody>
      </p:sp>
      <p:sp>
        <p:nvSpPr>
          <p:cNvPr id="3" name="Titel 2"/>
          <p:cNvSpPr>
            <a:spLocks noGrp="1"/>
          </p:cNvSpPr>
          <p:nvPr>
            <p:ph type="title"/>
          </p:nvPr>
        </p:nvSpPr>
        <p:spPr/>
        <p:txBody>
          <a:bodyPr/>
          <a:lstStyle/>
          <a:p>
            <a:endParaRPr lang="de-DE" dirty="0"/>
          </a:p>
        </p:txBody>
      </p:sp>
    </p:spTree>
    <p:extLst>
      <p:ext uri="{BB962C8B-B14F-4D97-AF65-F5344CB8AC3E}">
        <p14:creationId xmlns:p14="http://schemas.microsoft.com/office/powerpoint/2010/main" val="21767652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dirty="0" smtClean="0"/>
              <a:t>A few </a:t>
            </a:r>
            <a:r>
              <a:rPr lang="fr-FR" dirty="0" err="1" smtClean="0"/>
              <a:t>examples</a:t>
            </a:r>
            <a:r>
              <a:rPr lang="fr-FR" smtClean="0"/>
              <a:t>…</a:t>
            </a:r>
            <a:endParaRPr lang="en-AU"/>
          </a:p>
        </p:txBody>
      </p:sp>
      <p:sp>
        <p:nvSpPr>
          <p:cNvPr id="3" name="Title 2"/>
          <p:cNvSpPr>
            <a:spLocks noGrp="1"/>
          </p:cNvSpPr>
          <p:nvPr>
            <p:ph type="title"/>
          </p:nvPr>
        </p:nvSpPr>
        <p:spPr/>
        <p:txBody>
          <a:bodyPr/>
          <a:lstStyle/>
          <a:p>
            <a:endParaRPr lang="en-AU"/>
          </a:p>
        </p:txBody>
      </p:sp>
    </p:spTree>
    <p:extLst>
      <p:ext uri="{BB962C8B-B14F-4D97-AF65-F5344CB8AC3E}">
        <p14:creationId xmlns:p14="http://schemas.microsoft.com/office/powerpoint/2010/main" val="2900615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95536" y="332656"/>
            <a:ext cx="7834064" cy="5760639"/>
          </a:xfrm>
        </p:spPr>
        <p:txBody>
          <a:bodyPr/>
          <a:lstStyle/>
          <a:p>
            <a:r>
              <a:rPr lang="fr-FR" dirty="0" smtClean="0"/>
              <a:t>Is </a:t>
            </a:r>
            <a:r>
              <a:rPr lang="fr-FR" dirty="0" err="1" smtClean="0"/>
              <a:t>it</a:t>
            </a:r>
            <a:r>
              <a:rPr lang="fr-FR" dirty="0"/>
              <a:t> </a:t>
            </a:r>
            <a:r>
              <a:rPr lang="fr-FR" dirty="0" smtClean="0"/>
              <a:t>relevant to compartiment situations in </a:t>
            </a:r>
            <a:r>
              <a:rPr lang="fr-FR" dirty="0" err="1" smtClean="0"/>
              <a:t>predictable</a:t>
            </a:r>
            <a:r>
              <a:rPr lang="fr-FR" dirty="0" smtClean="0"/>
              <a:t> </a:t>
            </a:r>
            <a:r>
              <a:rPr lang="fr-FR" dirty="0" err="1" smtClean="0"/>
              <a:t>drawers</a:t>
            </a:r>
            <a:r>
              <a:rPr lang="fr-FR" dirty="0" smtClean="0"/>
              <a:t>, or </a:t>
            </a:r>
            <a:r>
              <a:rPr lang="fr-FR" dirty="0" err="1" smtClean="0"/>
              <a:t>should</a:t>
            </a:r>
            <a:r>
              <a:rPr lang="fr-FR" dirty="0" smtClean="0"/>
              <a:t> </a:t>
            </a:r>
            <a:r>
              <a:rPr lang="fr-FR" dirty="0" err="1" smtClean="0"/>
              <a:t>interpreting</a:t>
            </a:r>
            <a:r>
              <a:rPr lang="fr-FR" dirty="0" smtClean="0"/>
              <a:t> </a:t>
            </a:r>
            <a:r>
              <a:rPr lang="fr-FR" dirty="0" err="1" smtClean="0"/>
              <a:t>be</a:t>
            </a:r>
            <a:r>
              <a:rPr lang="fr-FR" dirty="0" smtClean="0"/>
              <a:t> </a:t>
            </a:r>
            <a:r>
              <a:rPr lang="fr-FR" dirty="0" err="1" smtClean="0"/>
              <a:t>seen</a:t>
            </a:r>
            <a:r>
              <a:rPr lang="fr-FR" dirty="0" smtClean="0"/>
              <a:t> as </a:t>
            </a:r>
            <a:r>
              <a:rPr lang="en-AU" dirty="0" smtClean="0"/>
              <a:t>“a socio-communicative practice [and] a unified concept”(</a:t>
            </a:r>
            <a:r>
              <a:rPr lang="en-AU" dirty="0" err="1" smtClean="0"/>
              <a:t>Pöchhacker</a:t>
            </a:r>
            <a:r>
              <a:rPr lang="en-AU" dirty="0" smtClean="0"/>
              <a:t>, 2002) ?</a:t>
            </a:r>
            <a:endParaRPr lang="de-DE" dirty="0"/>
          </a:p>
        </p:txBody>
      </p:sp>
      <p:sp>
        <p:nvSpPr>
          <p:cNvPr id="3" name="Titel 2"/>
          <p:cNvSpPr>
            <a:spLocks noGrp="1"/>
          </p:cNvSpPr>
          <p:nvPr>
            <p:ph type="title"/>
          </p:nvPr>
        </p:nvSpPr>
        <p:spPr>
          <a:xfrm>
            <a:off x="777240" y="6525344"/>
            <a:ext cx="7543800" cy="216024"/>
          </a:xfrm>
        </p:spPr>
        <p:txBody>
          <a:bodyPr/>
          <a:lstStyle/>
          <a:p>
            <a:endParaRPr lang="de-DE" dirty="0"/>
          </a:p>
        </p:txBody>
      </p:sp>
    </p:spTree>
    <p:extLst>
      <p:ext uri="{BB962C8B-B14F-4D97-AF65-F5344CB8AC3E}">
        <p14:creationId xmlns:p14="http://schemas.microsoft.com/office/powerpoint/2010/main" val="24614263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11560" y="685801"/>
            <a:ext cx="7618040" cy="3657599"/>
          </a:xfrm>
        </p:spPr>
        <p:txBody>
          <a:bodyPr/>
          <a:lstStyle/>
          <a:p>
            <a:r>
              <a:rPr lang="en-US" u="sng" dirty="0"/>
              <a:t>Taxonomy of Translation</a:t>
            </a:r>
          </a:p>
          <a:p>
            <a:pPr>
              <a:buFontTx/>
              <a:buChar char="-"/>
            </a:pPr>
            <a:r>
              <a:rPr lang="en-US" dirty="0"/>
              <a:t>Legal, business, </a:t>
            </a:r>
            <a:r>
              <a:rPr lang="en-US" dirty="0" smtClean="0"/>
              <a:t>medical translation</a:t>
            </a:r>
            <a:endParaRPr lang="en-US" dirty="0"/>
          </a:p>
          <a:p>
            <a:pPr>
              <a:buFontTx/>
              <a:buChar char="-"/>
            </a:pPr>
            <a:r>
              <a:rPr lang="en-US" dirty="0">
                <a:effectLst/>
              </a:rPr>
              <a:t>Media translation</a:t>
            </a:r>
          </a:p>
          <a:p>
            <a:pPr>
              <a:buFontTx/>
              <a:buChar char="-"/>
            </a:pPr>
            <a:r>
              <a:rPr lang="en-US" dirty="0">
                <a:effectLst/>
              </a:rPr>
              <a:t>Literary </a:t>
            </a:r>
            <a:r>
              <a:rPr lang="en-US" dirty="0" smtClean="0">
                <a:effectLst/>
              </a:rPr>
              <a:t>translation (a broad sense)</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3273482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67544" y="685801"/>
            <a:ext cx="7762056" cy="3657599"/>
          </a:xfrm>
        </p:spPr>
        <p:txBody>
          <a:bodyPr/>
          <a:lstStyle/>
          <a:p>
            <a:r>
              <a:rPr lang="fr-FR" dirty="0" smtClean="0"/>
              <a:t>Can </a:t>
            </a:r>
            <a:r>
              <a:rPr lang="fr-FR" dirty="0" err="1" smtClean="0"/>
              <a:t>we</a:t>
            </a:r>
            <a:r>
              <a:rPr lang="fr-FR" dirty="0" smtClean="0"/>
              <a:t> </a:t>
            </a:r>
            <a:r>
              <a:rPr lang="fr-FR" dirty="0" err="1" smtClean="0"/>
              <a:t>speak</a:t>
            </a:r>
            <a:r>
              <a:rPr lang="fr-FR" dirty="0" smtClean="0"/>
              <a:t> of </a:t>
            </a:r>
          </a:p>
          <a:p>
            <a:pPr marL="18288" indent="0">
              <a:buNone/>
            </a:pPr>
            <a:endParaRPr lang="fr-FR" dirty="0" smtClean="0"/>
          </a:p>
          <a:p>
            <a:pPr marL="18288" indent="0">
              <a:buNone/>
            </a:pPr>
            <a:r>
              <a:rPr lang="fr-FR" dirty="0"/>
              <a:t>	</a:t>
            </a:r>
            <a:r>
              <a:rPr lang="en-AU" dirty="0" smtClean="0"/>
              <a:t>“literary interpreting” / “literary interpretations”?</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39384194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39552" y="685801"/>
            <a:ext cx="7690048" cy="3657599"/>
          </a:xfrm>
        </p:spPr>
        <p:txBody>
          <a:bodyPr>
            <a:normAutofit lnSpcReduction="10000"/>
          </a:bodyPr>
          <a:lstStyle/>
          <a:p>
            <a:r>
              <a:rPr lang="fr-FR" dirty="0" err="1" smtClean="0"/>
              <a:t>Would</a:t>
            </a:r>
            <a:r>
              <a:rPr lang="fr-FR" dirty="0" smtClean="0"/>
              <a:t> </a:t>
            </a:r>
            <a:r>
              <a:rPr lang="fr-FR" dirty="0" err="1" smtClean="0"/>
              <a:t>it</a:t>
            </a:r>
            <a:r>
              <a:rPr lang="fr-FR" dirty="0" smtClean="0"/>
              <a:t> </a:t>
            </a:r>
            <a:r>
              <a:rPr lang="fr-FR" dirty="0" err="1" smtClean="0"/>
              <a:t>be</a:t>
            </a:r>
            <a:r>
              <a:rPr lang="fr-FR" dirty="0" smtClean="0"/>
              <a:t> a </a:t>
            </a:r>
            <a:r>
              <a:rPr lang="fr-FR" dirty="0" err="1" smtClean="0"/>
              <a:t>different</a:t>
            </a:r>
            <a:r>
              <a:rPr lang="fr-FR" dirty="0" smtClean="0"/>
              <a:t> </a:t>
            </a:r>
            <a:r>
              <a:rPr lang="fr-FR" dirty="0" err="1" smtClean="0"/>
              <a:t>exercise</a:t>
            </a:r>
            <a:r>
              <a:rPr lang="fr-FR" dirty="0" smtClean="0"/>
              <a:t>?</a:t>
            </a:r>
          </a:p>
          <a:p>
            <a:endParaRPr lang="fr-FR" dirty="0"/>
          </a:p>
          <a:p>
            <a:r>
              <a:rPr lang="fr-FR" dirty="0" err="1" smtClean="0"/>
              <a:t>Would</a:t>
            </a:r>
            <a:r>
              <a:rPr lang="fr-FR" dirty="0" smtClean="0"/>
              <a:t> the </a:t>
            </a:r>
            <a:r>
              <a:rPr lang="fr-FR" dirty="0" err="1" smtClean="0"/>
              <a:t>interpreter</a:t>
            </a:r>
            <a:r>
              <a:rPr lang="fr-FR" dirty="0" smtClean="0"/>
              <a:t> of </a:t>
            </a:r>
            <a:r>
              <a:rPr lang="fr-FR" dirty="0" err="1" smtClean="0"/>
              <a:t>such</a:t>
            </a:r>
            <a:r>
              <a:rPr lang="fr-FR" dirty="0" smtClean="0"/>
              <a:t> ‘</a:t>
            </a:r>
            <a:r>
              <a:rPr lang="fr-FR" dirty="0" err="1" smtClean="0"/>
              <a:t>texts</a:t>
            </a:r>
            <a:r>
              <a:rPr lang="fr-FR" dirty="0" smtClean="0"/>
              <a:t>’ </a:t>
            </a:r>
            <a:r>
              <a:rPr lang="fr-FR" dirty="0" err="1" smtClean="0"/>
              <a:t>be</a:t>
            </a:r>
            <a:r>
              <a:rPr lang="fr-FR" dirty="0" smtClean="0"/>
              <a:t> </a:t>
            </a:r>
            <a:r>
              <a:rPr lang="fr-FR" dirty="0" err="1" smtClean="0"/>
              <a:t>expected</a:t>
            </a:r>
            <a:r>
              <a:rPr lang="fr-FR" dirty="0" smtClean="0"/>
              <a:t> to master </a:t>
            </a:r>
            <a:r>
              <a:rPr lang="fr-FR" dirty="0" err="1" smtClean="0"/>
              <a:t>specific</a:t>
            </a:r>
            <a:r>
              <a:rPr lang="fr-FR" dirty="0" smtClean="0"/>
              <a:t> </a:t>
            </a:r>
            <a:r>
              <a:rPr lang="fr-FR" dirty="0" err="1" smtClean="0"/>
              <a:t>literary</a:t>
            </a:r>
            <a:r>
              <a:rPr lang="fr-FR" dirty="0" smtClean="0"/>
              <a:t> </a:t>
            </a:r>
            <a:r>
              <a:rPr lang="fr-FR" dirty="0" err="1" smtClean="0"/>
              <a:t>skills</a:t>
            </a:r>
            <a:r>
              <a:rPr lang="fr-FR" dirty="0" smtClean="0"/>
              <a:t>?</a:t>
            </a:r>
          </a:p>
          <a:p>
            <a:endParaRPr lang="fr-FR" dirty="0"/>
          </a:p>
          <a:p>
            <a:endParaRPr lang="fr-FR" dirty="0" smtClean="0"/>
          </a:p>
          <a:p>
            <a:endParaRPr lang="fr-FR" dirty="0"/>
          </a:p>
          <a:p>
            <a:endParaRPr lang="fr-FR" dirty="0" smtClean="0"/>
          </a:p>
          <a:p>
            <a:pPr marL="18288" indent="0">
              <a:buNone/>
            </a:pPr>
            <a:r>
              <a:rPr lang="fr-FR" dirty="0" smtClean="0"/>
              <a:t>Orlando (2010), </a:t>
            </a:r>
            <a:r>
              <a:rPr lang="fr-FR" i="1" dirty="0" err="1" smtClean="0"/>
              <a:t>Interpreting</a:t>
            </a:r>
            <a:r>
              <a:rPr lang="fr-FR" i="1" dirty="0" smtClean="0"/>
              <a:t> Eloquence: </a:t>
            </a:r>
            <a:r>
              <a:rPr lang="fr-FR" i="1" dirty="0" err="1" smtClean="0"/>
              <a:t>When</a:t>
            </a:r>
            <a:r>
              <a:rPr lang="fr-FR" i="1" dirty="0" smtClean="0"/>
              <a:t> </a:t>
            </a:r>
            <a:r>
              <a:rPr lang="fr-FR" i="1" dirty="0" err="1" smtClean="0"/>
              <a:t>words</a:t>
            </a:r>
            <a:r>
              <a:rPr lang="fr-FR" i="1" dirty="0" smtClean="0"/>
              <a:t> </a:t>
            </a:r>
            <a:r>
              <a:rPr lang="fr-FR" i="1" dirty="0" err="1" smtClean="0"/>
              <a:t>matter</a:t>
            </a:r>
            <a:r>
              <a:rPr lang="fr-FR" i="1" dirty="0" smtClean="0"/>
              <a:t> as </a:t>
            </a:r>
            <a:r>
              <a:rPr lang="fr-FR" i="1" dirty="0" err="1" smtClean="0"/>
              <a:t>much</a:t>
            </a:r>
            <a:r>
              <a:rPr lang="fr-FR" i="1" dirty="0" smtClean="0"/>
              <a:t> as </a:t>
            </a:r>
            <a:r>
              <a:rPr lang="fr-FR" i="1" dirty="0" err="1" smtClean="0"/>
              <a:t>ideas</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35421516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133600" y="685801"/>
            <a:ext cx="6096000" cy="1375047"/>
          </a:xfrm>
        </p:spPr>
        <p:txBody>
          <a:bodyPr/>
          <a:lstStyle/>
          <a:p>
            <a:endParaRPr lang="de-DE" dirty="0"/>
          </a:p>
        </p:txBody>
      </p:sp>
      <p:sp>
        <p:nvSpPr>
          <p:cNvPr id="3" name="Titel 2"/>
          <p:cNvSpPr>
            <a:spLocks noGrp="1"/>
          </p:cNvSpPr>
          <p:nvPr>
            <p:ph type="title"/>
          </p:nvPr>
        </p:nvSpPr>
        <p:spPr>
          <a:xfrm>
            <a:off x="777240" y="3429000"/>
            <a:ext cx="7543800" cy="1080120"/>
          </a:xfrm>
        </p:spPr>
        <p:txBody>
          <a:bodyPr/>
          <a:lstStyle/>
          <a:p>
            <a:r>
              <a:rPr lang="fr-FR" dirty="0" smtClean="0"/>
              <a:t>The Art of Translation</a:t>
            </a:r>
            <a:endParaRPr lang="de-DE" dirty="0"/>
          </a:p>
        </p:txBody>
      </p:sp>
    </p:spTree>
    <p:extLst>
      <p:ext uri="{BB962C8B-B14F-4D97-AF65-F5344CB8AC3E}">
        <p14:creationId xmlns:p14="http://schemas.microsoft.com/office/powerpoint/2010/main" val="3569280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685801"/>
            <a:ext cx="7978080" cy="3657599"/>
          </a:xfrm>
        </p:spPr>
        <p:txBody>
          <a:bodyPr/>
          <a:lstStyle/>
          <a:p>
            <a:pPr marL="18288" indent="0">
              <a:buNone/>
            </a:pPr>
            <a:endParaRPr lang="en-GB" sz="2000" i="1" dirty="0" smtClean="0"/>
          </a:p>
          <a:p>
            <a:endParaRPr lang="en-GB" sz="2000" i="1" dirty="0"/>
          </a:p>
          <a:p>
            <a:r>
              <a:rPr lang="en-GB" sz="2000" i="1" dirty="0" smtClean="0"/>
              <a:t>“Literary </a:t>
            </a:r>
            <a:r>
              <a:rPr lang="en-GB" sz="2000" i="1" dirty="0"/>
              <a:t>translators have to have a broad palette of literary skills as they have to adapt their linguistic skills to the work of others”</a:t>
            </a:r>
            <a:r>
              <a:rPr lang="en-GB" sz="2000" dirty="0"/>
              <a:t> </a:t>
            </a:r>
            <a:endParaRPr lang="en-GB" sz="2000" dirty="0" smtClean="0"/>
          </a:p>
          <a:p>
            <a:endParaRPr lang="en-GB" sz="2000" dirty="0"/>
          </a:p>
          <a:p>
            <a:pPr marL="18288" indent="0">
              <a:buNone/>
            </a:pPr>
            <a:r>
              <a:rPr lang="en-GB" sz="2000" dirty="0" smtClean="0"/>
              <a:t>(</a:t>
            </a:r>
            <a:r>
              <a:rPr lang="en-GB" sz="2000" dirty="0" err="1" smtClean="0"/>
              <a:t>Furlan</a:t>
            </a:r>
            <a:r>
              <a:rPr lang="en-GB" sz="2000" dirty="0" smtClean="0"/>
              <a:t>, 2007)</a:t>
            </a:r>
            <a:endParaRPr lang="de-DE"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23897484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r">
  <a:themeElements>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r">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r">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153</TotalTime>
  <Words>1828</Words>
  <Application>Microsoft Macintosh PowerPoint</Application>
  <PresentationFormat>On-screen Show (4:3)</PresentationFormat>
  <Paragraphs>154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Elementar</vt:lpstr>
      <vt:lpstr>Literary &amp; creative interpretation </vt:lpstr>
      <vt:lpstr>PowerPoint Presentation</vt:lpstr>
      <vt:lpstr>PowerPoint Presentation</vt:lpstr>
      <vt:lpstr>PowerPoint Presentation</vt:lpstr>
      <vt:lpstr>PowerPoint Presentation</vt:lpstr>
      <vt:lpstr>PowerPoint Presentation</vt:lpstr>
      <vt:lpstr>PowerPoint Presentation</vt:lpstr>
      <vt:lpstr>The Art of Translation</vt:lpstr>
      <vt:lpstr>PowerPoint Presentation</vt:lpstr>
      <vt:lpstr>PowerPoint Presentation</vt:lpstr>
      <vt:lpstr>PowerPoint Presentation</vt:lpstr>
      <vt:lpstr>PowerPoint Presentation</vt:lpstr>
      <vt:lpstr>PowerPoint Presentation</vt:lpstr>
      <vt:lpstr>PowerPoint Presentation</vt:lpstr>
      <vt:lpstr>The Art of Interpretation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Johannes Gutenberg-Universität Mainz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&amp; creative interpretation,</dc:title>
  <dc:creator>Orlando, Marc</dc:creator>
  <cp:lastModifiedBy>Brigid Maher</cp:lastModifiedBy>
  <cp:revision>39</cp:revision>
  <dcterms:created xsi:type="dcterms:W3CDTF">2013-06-17T12:39:35Z</dcterms:created>
  <dcterms:modified xsi:type="dcterms:W3CDTF">2015-03-19T08:14:30Z</dcterms:modified>
</cp:coreProperties>
</file>